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257" r:id="rId3"/>
    <p:sldId id="258" r:id="rId4"/>
    <p:sldId id="33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42" r:id="rId14"/>
    <p:sldId id="267" r:id="rId15"/>
    <p:sldId id="268" r:id="rId16"/>
    <p:sldId id="269" r:id="rId17"/>
    <p:sldId id="270" r:id="rId18"/>
    <p:sldId id="271" r:id="rId19"/>
    <p:sldId id="272" r:id="rId20"/>
    <p:sldId id="33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43" r:id="rId32"/>
    <p:sldId id="283" r:id="rId33"/>
    <p:sldId id="284" r:id="rId34"/>
    <p:sldId id="285" r:id="rId35"/>
    <p:sldId id="286" r:id="rId36"/>
    <p:sldId id="333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34" r:id="rId45"/>
    <p:sldId id="294" r:id="rId46"/>
    <p:sldId id="295" r:id="rId47"/>
    <p:sldId id="296" r:id="rId48"/>
    <p:sldId id="336" r:id="rId49"/>
    <p:sldId id="299" r:id="rId50"/>
    <p:sldId id="298" r:id="rId51"/>
    <p:sldId id="301" r:id="rId52"/>
    <p:sldId id="300" r:id="rId53"/>
    <p:sldId id="303" r:id="rId54"/>
    <p:sldId id="302" r:id="rId55"/>
    <p:sldId id="304" r:id="rId56"/>
    <p:sldId id="305" r:id="rId57"/>
    <p:sldId id="306" r:id="rId58"/>
    <p:sldId id="307" r:id="rId59"/>
    <p:sldId id="297" r:id="rId60"/>
    <p:sldId id="311" r:id="rId61"/>
    <p:sldId id="308" r:id="rId62"/>
    <p:sldId id="309" r:id="rId63"/>
    <p:sldId id="310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.carolina\Documents\Apresenta&#231;&#227;o%20Coegemas%20MG\Pacto_2014_Primeiros%20resultados_23_04_2015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7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8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9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na.carolina\Documents\Apresenta&#231;&#227;o%20Coegemas%20MG\Pacto_2014_Primeiros%20resultados_23_04_2015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META1!$S$21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5.7471273036967694E-3"/>
                  <c:y val="6.1799900195594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9.2699850293391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57091012322535E-3"/>
                  <c:y val="9.2699850293391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588140041050478E-3"/>
                  <c:y val="1.5259952521131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831418202464507E-3"/>
                  <c:y val="1.235998003911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726041983594592E-3"/>
                  <c:y val="1.23599800391188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6759590122724548E-4"/>
                  <c:y val="1.5449731742204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2726041983594592E-3"/>
                  <c:y val="1.85399700586782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7471273036967608E-3"/>
                  <c:y val="1.85399700586782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831418202464507E-3"/>
                  <c:y val="9.2699850293391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META1!$R$22:$R$34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META1!$S$22:$S$34</c:f>
              <c:numCache>
                <c:formatCode>General</c:formatCode>
                <c:ptCount val="13"/>
                <c:pt idx="0" formatCode="0%">
                  <c:v>0.25143678160919541</c:v>
                </c:pt>
                <c:pt idx="2" formatCode="0%">
                  <c:v>0.27111111111111114</c:v>
                </c:pt>
                <c:pt idx="3" formatCode="0%">
                  <c:v>0.17335562987736899</c:v>
                </c:pt>
                <c:pt idx="4" formatCode="0%">
                  <c:v>0.28237410071942448</c:v>
                </c:pt>
                <c:pt idx="5" formatCode="0%">
                  <c:v>0.25231286795626579</c:v>
                </c:pt>
                <c:pt idx="6" formatCode="0%">
                  <c:v>0.41970021413276232</c:v>
                </c:pt>
                <c:pt idx="8" formatCode="0%">
                  <c:v>0.27444472810824611</c:v>
                </c:pt>
                <c:pt idx="9" formatCode="0%">
                  <c:v>0.20709491850431447</c:v>
                </c:pt>
                <c:pt idx="10" formatCode="0%">
                  <c:v>0.18461538461538463</c:v>
                </c:pt>
                <c:pt idx="11" formatCode="0%">
                  <c:v>0.18045112781954886</c:v>
                </c:pt>
                <c:pt idx="12" formatCode="0%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META1!$T$21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4344135871140053E-2"/>
                  <c:y val="6.90504396673608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2635701969364E-2"/>
                  <c:y val="1.4534898573955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107987616977052E-3"/>
                  <c:y val="1.85399700586782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3107987616977052E-3"/>
                  <c:y val="1.54499750488985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26507862929959E-2"/>
                  <c:y val="1.2359980039118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6628364049290141E-3"/>
                  <c:y val="1.23599800391187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5785455061612682E-3"/>
                  <c:y val="1.85399700586782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471273036967608E-3"/>
                  <c:y val="9.2699850293391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META1!$R$22:$R$34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META1!$T$22:$T$34</c:f>
              <c:numCache>
                <c:formatCode>General</c:formatCode>
                <c:ptCount val="13"/>
                <c:pt idx="0" formatCode="0%">
                  <c:v>0.19228007181328546</c:v>
                </c:pt>
                <c:pt idx="2" formatCode="0%">
                  <c:v>0.14444444444444443</c:v>
                </c:pt>
                <c:pt idx="3" formatCode="0%">
                  <c:v>0.14771460423634336</c:v>
                </c:pt>
                <c:pt idx="4" formatCode="0%">
                  <c:v>0.22002398081534771</c:v>
                </c:pt>
                <c:pt idx="5" formatCode="0%">
                  <c:v>0.19479429051217464</c:v>
                </c:pt>
                <c:pt idx="6" formatCode="0%">
                  <c:v>0.30406852248394006</c:v>
                </c:pt>
                <c:pt idx="8" formatCode="0%">
                  <c:v>0.20234753763715232</c:v>
                </c:pt>
                <c:pt idx="9" formatCode="0%">
                  <c:v>0.18120805369127516</c:v>
                </c:pt>
                <c:pt idx="10" formatCode="0%">
                  <c:v>0.15692307692307692</c:v>
                </c:pt>
                <c:pt idx="11" formatCode="0%">
                  <c:v>0.14285714285714285</c:v>
                </c:pt>
                <c:pt idx="12" formatCode="0%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580160"/>
        <c:axId val="104617088"/>
      </c:barChart>
      <c:catAx>
        <c:axId val="10158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04617088"/>
        <c:crosses val="autoZero"/>
        <c:auto val="1"/>
        <c:lblAlgn val="ctr"/>
        <c:lblOffset val="100"/>
        <c:noMultiLvlLbl val="0"/>
      </c:catAx>
      <c:valAx>
        <c:axId val="1046170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015801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cat>
            <c:strRef>
              <c:f>'META 11'!$G$4:$G$14</c:f>
              <c:strCache>
                <c:ptCount val="11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Médio</c:v>
                </c:pt>
                <c:pt idx="9">
                  <c:v>Grande</c:v>
                </c:pt>
                <c:pt idx="10">
                  <c:v>Metrópole</c:v>
                </c:pt>
              </c:strCache>
            </c:strRef>
          </c:cat>
          <c:val>
            <c:numRef>
              <c:f>'META 11'!$J$4:$J$14</c:f>
              <c:numCache>
                <c:formatCode>General</c:formatCode>
                <c:ptCount val="11"/>
                <c:pt idx="0" formatCode="0.0%">
                  <c:v>8.7947882736156349E-2</c:v>
                </c:pt>
                <c:pt idx="2" formatCode="0.0%">
                  <c:v>4.3478260869565216E-2</c:v>
                </c:pt>
                <c:pt idx="3" formatCode="0.0%">
                  <c:v>2.8571428571428588E-2</c:v>
                </c:pt>
                <c:pt idx="4" formatCode="0.0%">
                  <c:v>0.14285714285714313</c:v>
                </c:pt>
                <c:pt idx="5" formatCode="0.0%">
                  <c:v>8.1967213114754092E-2</c:v>
                </c:pt>
                <c:pt idx="6" formatCode="0.0%">
                  <c:v>0</c:v>
                </c:pt>
                <c:pt idx="8" formatCode="0.0%">
                  <c:v>5.263157894736839E-2</c:v>
                </c:pt>
                <c:pt idx="9" formatCode="0.0%">
                  <c:v>9.4420600858369119E-2</c:v>
                </c:pt>
                <c:pt idx="10" formatCode="0.0%">
                  <c:v>0.11764705882352941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599552"/>
        <c:axId val="126601088"/>
      </c:barChart>
      <c:catAx>
        <c:axId val="126599552"/>
        <c:scaling>
          <c:orientation val="minMax"/>
        </c:scaling>
        <c:delete val="0"/>
        <c:axPos val="b"/>
        <c:majorTickMark val="out"/>
        <c:minorTickMark val="none"/>
        <c:tickLblPos val="nextTo"/>
        <c:crossAx val="126601088"/>
        <c:crosses val="autoZero"/>
        <c:auto val="1"/>
        <c:lblAlgn val="ctr"/>
        <c:lblOffset val="100"/>
        <c:noMultiLvlLbl val="0"/>
      </c:catAx>
      <c:valAx>
        <c:axId val="126601088"/>
        <c:scaling>
          <c:orientation val="minMax"/>
          <c:max val="0.2"/>
        </c:scaling>
        <c:delete val="0"/>
        <c:axPos val="l"/>
        <c:numFmt formatCode="0.0%" sourceLinked="1"/>
        <c:majorTickMark val="out"/>
        <c:minorTickMark val="none"/>
        <c:tickLblPos val="nextTo"/>
        <c:crossAx val="1265995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12'!$A$4:$A$14</c:f>
              <c:strCache>
                <c:ptCount val="11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Médio</c:v>
                </c:pt>
                <c:pt idx="9">
                  <c:v>Grande</c:v>
                </c:pt>
                <c:pt idx="10">
                  <c:v>Metrópole</c:v>
                </c:pt>
              </c:strCache>
            </c:strRef>
          </c:cat>
          <c:val>
            <c:numRef>
              <c:f>'META 12'!$D$4:$D$14</c:f>
              <c:numCache>
                <c:formatCode>General</c:formatCode>
                <c:ptCount val="11"/>
                <c:pt idx="0" formatCode="0.0%">
                  <c:v>0.31944444444444503</c:v>
                </c:pt>
                <c:pt idx="2" formatCode="0.0%">
                  <c:v>0.29166666666666669</c:v>
                </c:pt>
                <c:pt idx="3" formatCode="0.0%">
                  <c:v>0.3076923076923091</c:v>
                </c:pt>
                <c:pt idx="4" formatCode="0.0%">
                  <c:v>0.35582822085889637</c:v>
                </c:pt>
                <c:pt idx="5" formatCode="0.0%">
                  <c:v>0.23611111111111124</c:v>
                </c:pt>
                <c:pt idx="6" formatCode="0.0%">
                  <c:v>0.39130434782608703</c:v>
                </c:pt>
                <c:pt idx="8" formatCode="0.0%">
                  <c:v>3.8961038961038953E-2</c:v>
                </c:pt>
                <c:pt idx="9" formatCode="0.0%">
                  <c:v>0.36466165413533808</c:v>
                </c:pt>
                <c:pt idx="10" formatCode="0.0%">
                  <c:v>0.88235294117647045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8241024"/>
        <c:axId val="128289408"/>
      </c:barChart>
      <c:catAx>
        <c:axId val="128241024"/>
        <c:scaling>
          <c:orientation val="minMax"/>
        </c:scaling>
        <c:delete val="0"/>
        <c:axPos val="b"/>
        <c:majorTickMark val="out"/>
        <c:minorTickMark val="none"/>
        <c:tickLblPos val="nextTo"/>
        <c:crossAx val="128289408"/>
        <c:crosses val="autoZero"/>
        <c:auto val="1"/>
        <c:lblAlgn val="ctr"/>
        <c:lblOffset val="100"/>
        <c:noMultiLvlLbl val="0"/>
      </c:catAx>
      <c:valAx>
        <c:axId val="1282894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282410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550864559015552E-2"/>
          <c:y val="4.6920292206117591E-2"/>
          <c:w val="0.90502367480446855"/>
          <c:h val="0.800722029829568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cat>
            <c:strRef>
              <c:f>'META 13'!$F$4:$F$16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13'!$I$4:$I$16</c:f>
              <c:numCache>
                <c:formatCode>General</c:formatCode>
                <c:ptCount val="13"/>
                <c:pt idx="0" formatCode="0.0%">
                  <c:v>0.45414847161572069</c:v>
                </c:pt>
                <c:pt idx="2" formatCode="0.0%">
                  <c:v>0.55421686746987919</c:v>
                </c:pt>
                <c:pt idx="3" formatCode="0.0%">
                  <c:v>0.31460674157303326</c:v>
                </c:pt>
                <c:pt idx="4" formatCode="0.0%">
                  <c:v>0.44204322200392948</c:v>
                </c:pt>
                <c:pt idx="5" formatCode="0.0%">
                  <c:v>0.46428571428571358</c:v>
                </c:pt>
                <c:pt idx="6" formatCode="0.0%">
                  <c:v>0.61788617886178832</c:v>
                </c:pt>
                <c:pt idx="8" formatCode="0.0%">
                  <c:v>0.55284552845528445</c:v>
                </c:pt>
                <c:pt idx="9" formatCode="0.0%">
                  <c:v>0.55894308943089432</c:v>
                </c:pt>
                <c:pt idx="10" formatCode="0.0%">
                  <c:v>0.46428571428571414</c:v>
                </c:pt>
                <c:pt idx="11" formatCode="0.0%">
                  <c:v>0.22605363984674326</c:v>
                </c:pt>
                <c:pt idx="12" formatCode="0.0%">
                  <c:v>5.8823529411764705E-2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5743744"/>
        <c:axId val="135745536"/>
      </c:barChart>
      <c:catAx>
        <c:axId val="13574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35745536"/>
        <c:crosses val="autoZero"/>
        <c:auto val="1"/>
        <c:lblAlgn val="ctr"/>
        <c:lblOffset val="100"/>
        <c:noMultiLvlLbl val="0"/>
      </c:catAx>
      <c:valAx>
        <c:axId val="135745536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crossAx val="135743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839060459254999E-2"/>
          <c:y val="3.9423055953663751E-2"/>
          <c:w val="0.89584350445860406"/>
          <c:h val="0.621259406179769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'META 15'!$R$20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15'!$Q$21:$Q$33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15'!$R$21:$R$33</c:f>
              <c:numCache>
                <c:formatCode>General</c:formatCode>
                <c:ptCount val="13"/>
                <c:pt idx="0" formatCode="0%">
                  <c:v>0.70776699029126211</c:v>
                </c:pt>
                <c:pt idx="2" formatCode="0%">
                  <c:v>0.65263157894736845</c:v>
                </c:pt>
                <c:pt idx="3" formatCode="0%">
                  <c:v>0.67761557177615572</c:v>
                </c:pt>
                <c:pt idx="4" formatCode="0%">
                  <c:v>0.7570093457943925</c:v>
                </c:pt>
                <c:pt idx="5" formatCode="0%">
                  <c:v>0.69934640522875813</c:v>
                </c:pt>
                <c:pt idx="6" formatCode="0%">
                  <c:v>0.76328502415458932</c:v>
                </c:pt>
                <c:pt idx="8" formatCode="0%">
                  <c:v>0.6807760141093474</c:v>
                </c:pt>
                <c:pt idx="9" formatCode="0%">
                  <c:v>0.71698113207547165</c:v>
                </c:pt>
                <c:pt idx="10" formatCode="0%">
                  <c:v>0.72843450479233229</c:v>
                </c:pt>
                <c:pt idx="11" formatCode="0%">
                  <c:v>0.72519083969465647</c:v>
                </c:pt>
                <c:pt idx="12" formatCode="0%">
                  <c:v>0.47058823529411764</c:v>
                </c:pt>
              </c:numCache>
            </c:numRef>
          </c:val>
        </c:ser>
        <c:ser>
          <c:idx val="1"/>
          <c:order val="1"/>
          <c:tx>
            <c:strRef>
              <c:f>'META 15'!$S$20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15'!$Q$21:$Q$33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15'!$S$21:$S$33</c:f>
              <c:numCache>
                <c:formatCode>General</c:formatCode>
                <c:ptCount val="13"/>
                <c:pt idx="0" formatCode="0%">
                  <c:v>0.88888888888889095</c:v>
                </c:pt>
                <c:pt idx="2" formatCode="0%">
                  <c:v>0.86363636363636309</c:v>
                </c:pt>
                <c:pt idx="3" formatCode="0%">
                  <c:v>0.85958485958486042</c:v>
                </c:pt>
                <c:pt idx="4" formatCode="0%">
                  <c:v>0.92160278745644564</c:v>
                </c:pt>
                <c:pt idx="5" formatCode="0%">
                  <c:v>0.89937106918238996</c:v>
                </c:pt>
                <c:pt idx="6" formatCode="0%">
                  <c:v>0.92233009708737845</c:v>
                </c:pt>
                <c:pt idx="8" formatCode="0%">
                  <c:v>0.83887915936952706</c:v>
                </c:pt>
                <c:pt idx="9" formatCode="0%">
                  <c:v>0.90995762711864403</c:v>
                </c:pt>
                <c:pt idx="10" formatCode="0%">
                  <c:v>0.92138364779874182</c:v>
                </c:pt>
                <c:pt idx="11" formatCode="0%">
                  <c:v>0.88301886792452844</c:v>
                </c:pt>
                <c:pt idx="12" formatCode="0%">
                  <c:v>0.88235294117647045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344704"/>
        <c:axId val="136346240"/>
      </c:barChart>
      <c:catAx>
        <c:axId val="136344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36346240"/>
        <c:crosses val="autoZero"/>
        <c:auto val="1"/>
        <c:lblAlgn val="ctr"/>
        <c:lblOffset val="100"/>
        <c:noMultiLvlLbl val="0"/>
      </c:catAx>
      <c:valAx>
        <c:axId val="13634624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6344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16'!$G$4:$G$14</c:f>
              <c:strCache>
                <c:ptCount val="11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Médio</c:v>
                </c:pt>
                <c:pt idx="9">
                  <c:v>Grande</c:v>
                </c:pt>
                <c:pt idx="10">
                  <c:v>Metrópole</c:v>
                </c:pt>
              </c:strCache>
            </c:strRef>
          </c:cat>
          <c:val>
            <c:numRef>
              <c:f>'META 16'!$J$4:$J$14</c:f>
              <c:numCache>
                <c:formatCode>General</c:formatCode>
                <c:ptCount val="11"/>
                <c:pt idx="0" formatCode="0.0%">
                  <c:v>0.46341463414634149</c:v>
                </c:pt>
                <c:pt idx="2" formatCode="0.0%">
                  <c:v>0.3333333333333332</c:v>
                </c:pt>
                <c:pt idx="3" formatCode="0.0%">
                  <c:v>0.48717948717948711</c:v>
                </c:pt>
                <c:pt idx="4" formatCode="0.0%">
                  <c:v>0.53448275862068939</c:v>
                </c:pt>
                <c:pt idx="5" formatCode="0.0%">
                  <c:v>0.2222222222222224</c:v>
                </c:pt>
                <c:pt idx="6" formatCode="0.0%">
                  <c:v>0.40000000000000013</c:v>
                </c:pt>
                <c:pt idx="8" formatCode="0.0%">
                  <c:v>0.42857142857142849</c:v>
                </c:pt>
                <c:pt idx="9" formatCode="0.0%">
                  <c:v>0.51612903225806461</c:v>
                </c:pt>
                <c:pt idx="10" formatCode="0.0%">
                  <c:v>0.33333333333333331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3698304"/>
        <c:axId val="91274240"/>
      </c:barChart>
      <c:catAx>
        <c:axId val="73698304"/>
        <c:scaling>
          <c:orientation val="minMax"/>
        </c:scaling>
        <c:delete val="0"/>
        <c:axPos val="b"/>
        <c:majorTickMark val="out"/>
        <c:minorTickMark val="none"/>
        <c:tickLblPos val="nextTo"/>
        <c:crossAx val="91274240"/>
        <c:crosses val="autoZero"/>
        <c:auto val="1"/>
        <c:lblAlgn val="ctr"/>
        <c:lblOffset val="100"/>
        <c:noMultiLvlLbl val="0"/>
      </c:catAx>
      <c:valAx>
        <c:axId val="91274240"/>
        <c:scaling>
          <c:orientation val="minMax"/>
          <c:max val="1"/>
        </c:scaling>
        <c:delete val="0"/>
        <c:axPos val="l"/>
        <c:numFmt formatCode="0.0%" sourceLinked="1"/>
        <c:majorTickMark val="out"/>
        <c:minorTickMark val="none"/>
        <c:tickLblPos val="nextTo"/>
        <c:crossAx val="73698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478595347995298E-2"/>
          <c:y val="3.5026525468176258E-2"/>
          <c:w val="0.92694286059070208"/>
          <c:h val="0.6318890999399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'META 17'!$P$20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2.05761316872428E-3"/>
                  <c:y val="8.39894874260462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3045267489712E-3"/>
                  <c:y val="1.2598423113906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478824406208484E-2"/>
                  <c:y val="1.5259633329673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6628352490421452E-3"/>
                  <c:y val="1.2949894452603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849000356438E-3"/>
                  <c:y val="1.679789748520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652247172807103E-2"/>
                  <c:y val="1.679789748520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2483717313113638E-3"/>
                  <c:y val="1.6797897485209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7471264367816091E-3"/>
                  <c:y val="1.154400979513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6628352490421452E-3"/>
                  <c:y val="1.9240016325229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9.5785440613026813E-3"/>
                  <c:y val="3.84770027266284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17'!$O$21:$O$33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17'!$P$21:$P$33</c:f>
              <c:numCache>
                <c:formatCode>General</c:formatCode>
                <c:ptCount val="13"/>
                <c:pt idx="0" formatCode="0%">
                  <c:v>0.35224416517055657</c:v>
                </c:pt>
                <c:pt idx="2" formatCode="0%">
                  <c:v>0.3288888888888889</c:v>
                </c:pt>
                <c:pt idx="3" formatCode="0%">
                  <c:v>0.15607580824972128</c:v>
                </c:pt>
                <c:pt idx="4" formatCode="0%">
                  <c:v>0.48741007194244607</c:v>
                </c:pt>
                <c:pt idx="5" formatCode="0%">
                  <c:v>0.49118387909319899</c:v>
                </c:pt>
                <c:pt idx="6" formatCode="0%">
                  <c:v>0.29122055674518199</c:v>
                </c:pt>
                <c:pt idx="8" formatCode="0%">
                  <c:v>0.34651696861444248</c:v>
                </c:pt>
                <c:pt idx="9" formatCode="0%">
                  <c:v>0.34132310642377756</c:v>
                </c:pt>
                <c:pt idx="10" formatCode="0%">
                  <c:v>0.36</c:v>
                </c:pt>
                <c:pt idx="11" formatCode="0%">
                  <c:v>0.46240601503759399</c:v>
                </c:pt>
                <c:pt idx="12" formatCode="0%">
                  <c:v>0.47058823529411764</c:v>
                </c:pt>
              </c:numCache>
            </c:numRef>
          </c:val>
        </c:ser>
        <c:ser>
          <c:idx val="1"/>
          <c:order val="1"/>
          <c:tx>
            <c:strRef>
              <c:f>'META 17'!$Q$20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652247172807103E-2"/>
                  <c:y val="1.1445055664528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6418132918570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427248318098167E-3"/>
                  <c:y val="2.66148509292624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5946340040828238E-3"/>
                  <c:y val="1.2598423113906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5785440613026813E-3"/>
                  <c:y val="7.6960065300918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157088122605363E-3"/>
                  <c:y val="3.84800326504595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471264367816091E-3"/>
                  <c:y val="7.69570353770876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17'!$O$21:$O$33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17'!$Q$21:$Q$33</c:f>
              <c:numCache>
                <c:formatCode>General</c:formatCode>
                <c:ptCount val="13"/>
                <c:pt idx="0" formatCode="0%">
                  <c:v>0.35852782764811497</c:v>
                </c:pt>
                <c:pt idx="2" formatCode="0%">
                  <c:v>0.27333333333333298</c:v>
                </c:pt>
                <c:pt idx="3" formatCode="0%">
                  <c:v>0.15551839464882949</c:v>
                </c:pt>
                <c:pt idx="4" formatCode="0%">
                  <c:v>0.49940047961630574</c:v>
                </c:pt>
                <c:pt idx="5" formatCode="0%">
                  <c:v>0.51301427371956365</c:v>
                </c:pt>
                <c:pt idx="6" formatCode="0%">
                  <c:v>0.32334047109207698</c:v>
                </c:pt>
                <c:pt idx="8" formatCode="0%">
                  <c:v>0.35213064557284968</c:v>
                </c:pt>
                <c:pt idx="9" formatCode="0%">
                  <c:v>0.34803451581975053</c:v>
                </c:pt>
                <c:pt idx="10" formatCode="0%">
                  <c:v>0.37230769230769228</c:v>
                </c:pt>
                <c:pt idx="11" formatCode="0%">
                  <c:v>0.46616541353383489</c:v>
                </c:pt>
                <c:pt idx="12" formatCode="0%">
                  <c:v>0.52941176470588236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854144"/>
        <c:axId val="136880512"/>
      </c:barChart>
      <c:catAx>
        <c:axId val="136854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36880512"/>
        <c:crosses val="autoZero"/>
        <c:auto val="1"/>
        <c:lblAlgn val="ctr"/>
        <c:lblOffset val="100"/>
        <c:noMultiLvlLbl val="0"/>
      </c:catAx>
      <c:valAx>
        <c:axId val="136880512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368541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18'!$R$20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2"/>
              <c:layout>
                <c:manualLayout>
                  <c:x val="-3.7348272642390291E-3"/>
                  <c:y val="6.7001675041876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6.70016750418760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985148914526E-3"/>
                  <c:y val="1.340033500837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120484939382576E-3"/>
                  <c:y val="3.3500837520938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985148915211E-3"/>
                  <c:y val="1.0050251256281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7348272642390291E-3"/>
                  <c:y val="2.0100502512562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0050251256281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1.0050251256281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18'!$Q$21:$Q$33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18'!$R$21:$R$33</c:f>
              <c:numCache>
                <c:formatCode>General</c:formatCode>
                <c:ptCount val="13"/>
                <c:pt idx="0" formatCode="0%">
                  <c:v>0.1725314183123878</c:v>
                </c:pt>
                <c:pt idx="2" formatCode="0%">
                  <c:v>0.16</c:v>
                </c:pt>
                <c:pt idx="3" formatCode="0%">
                  <c:v>0.18450390189520624</c:v>
                </c:pt>
                <c:pt idx="4" formatCode="0%">
                  <c:v>0.15527577937649881</c:v>
                </c:pt>
                <c:pt idx="5" formatCode="0%">
                  <c:v>0.1670864819479429</c:v>
                </c:pt>
                <c:pt idx="6" formatCode="0%">
                  <c:v>0.21413276231263384</c:v>
                </c:pt>
                <c:pt idx="8" formatCode="0%">
                  <c:v>0.1559071191630518</c:v>
                </c:pt>
                <c:pt idx="9" formatCode="0%">
                  <c:v>0.21860019175455417</c:v>
                </c:pt>
                <c:pt idx="10" formatCode="0%">
                  <c:v>0.24615384615384617</c:v>
                </c:pt>
                <c:pt idx="11" formatCode="0%">
                  <c:v>0.15413533834586465</c:v>
                </c:pt>
                <c:pt idx="12" formatCode="0%">
                  <c:v>5.8823529411764705E-2</c:v>
                </c:pt>
              </c:numCache>
            </c:numRef>
          </c:val>
        </c:ser>
        <c:ser>
          <c:idx val="1"/>
          <c:order val="1"/>
          <c:tx>
            <c:strRef>
              <c:f>'META 18'!$S$20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4911665453583E-2"/>
                  <c:y val="1.1444888484416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463486181874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2277877030077123E-4"/>
                  <c:y val="3.3500837520938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60224089635854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3370681605975722E-3"/>
                  <c:y val="1.005025125628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022408963585435E-3"/>
                  <c:y val="1.00502512562814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18'!$Q$21:$Q$33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18'!$S$21:$S$33</c:f>
              <c:numCache>
                <c:formatCode>General</c:formatCode>
                <c:ptCount val="13"/>
                <c:pt idx="0" formatCode="0%">
                  <c:v>0.172710951526033</c:v>
                </c:pt>
                <c:pt idx="2" formatCode="0%">
                  <c:v>0.15333333333333338</c:v>
                </c:pt>
                <c:pt idx="3" formatCode="0%">
                  <c:v>0.17725752508361217</c:v>
                </c:pt>
                <c:pt idx="4" formatCode="0%">
                  <c:v>0.17026378896882535</c:v>
                </c:pt>
                <c:pt idx="5" formatCode="0%">
                  <c:v>0.15449202350965577</c:v>
                </c:pt>
                <c:pt idx="6" formatCode="0%">
                  <c:v>0.22912205567451821</c:v>
                </c:pt>
                <c:pt idx="8" formatCode="0%">
                  <c:v>0.14850727226333257</c:v>
                </c:pt>
                <c:pt idx="9" formatCode="0%">
                  <c:v>0.25503355704697983</c:v>
                </c:pt>
                <c:pt idx="10" formatCode="0%">
                  <c:v>0.26461538461538475</c:v>
                </c:pt>
                <c:pt idx="11" formatCode="0%">
                  <c:v>0.10150375939849628</c:v>
                </c:pt>
                <c:pt idx="12" formatCode="0%">
                  <c:v>5.8823529411764719E-2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455488"/>
        <c:axId val="137457024"/>
      </c:barChart>
      <c:catAx>
        <c:axId val="137455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37457024"/>
        <c:crosses val="autoZero"/>
        <c:auto val="1"/>
        <c:lblAlgn val="ctr"/>
        <c:lblOffset val="100"/>
        <c:noMultiLvlLbl val="0"/>
      </c:catAx>
      <c:valAx>
        <c:axId val="137457024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crossAx val="13745548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19'!$R$20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3.5698348951360998E-3"/>
                  <c:y val="9.9378869026736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98348951360998E-3"/>
                  <c:y val="1.3250515870231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698348951360998E-3"/>
                  <c:y val="9.9378869026736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396697902721996E-3"/>
                  <c:y val="1.3250515870231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264332922240142E-3"/>
                  <c:y val="1.32502550333049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341477897596E-3"/>
                  <c:y val="1.3250515870231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3547523427041497E-3"/>
                  <c:y val="9.93788690267359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698348951360998E-3"/>
                  <c:y val="9.9378869026736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7095046854082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19'!$Q$21:$Q$33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19'!$R$21:$R$33</c:f>
              <c:numCache>
                <c:formatCode>General</c:formatCode>
                <c:ptCount val="13"/>
                <c:pt idx="0" formatCode="0%">
                  <c:v>0.10754039497307002</c:v>
                </c:pt>
                <c:pt idx="2" formatCode="0%">
                  <c:v>8.4444444444444447E-2</c:v>
                </c:pt>
                <c:pt idx="3" formatCode="0%">
                  <c:v>6.4659977703455968E-2</c:v>
                </c:pt>
                <c:pt idx="4" formatCode="0%">
                  <c:v>0.1288968824940048</c:v>
                </c:pt>
                <c:pt idx="5" formatCode="0%">
                  <c:v>0.15952980688497062</c:v>
                </c:pt>
                <c:pt idx="6" formatCode="0%">
                  <c:v>8.5653104925053528E-2</c:v>
                </c:pt>
                <c:pt idx="8" formatCode="0%">
                  <c:v>0.11176320489920898</c:v>
                </c:pt>
                <c:pt idx="9" formatCode="0%">
                  <c:v>9.9712368168744014E-2</c:v>
                </c:pt>
                <c:pt idx="10" formatCode="0%">
                  <c:v>8.615384615384615E-2</c:v>
                </c:pt>
                <c:pt idx="11" formatCode="0%">
                  <c:v>9.7744360902255634E-2</c:v>
                </c:pt>
                <c:pt idx="12" formatCode="0%">
                  <c:v>0.17647058823529413</c:v>
                </c:pt>
              </c:numCache>
            </c:numRef>
          </c:val>
        </c:ser>
        <c:ser>
          <c:idx val="1"/>
          <c:order val="1"/>
          <c:tx>
            <c:strRef>
              <c:f>'META 19'!$S$20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5968616372752602E-3"/>
                  <c:y val="3.815000888149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93017037528943E-3"/>
                  <c:y val="1.14450026644492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602543156001082E-3"/>
                  <c:y val="9.93788690267365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777559933522366E-3"/>
                  <c:y val="1.19473745850410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626435751755929E-4"/>
                  <c:y val="9.13685670114843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6944980271040417E-3"/>
                  <c:y val="9.9376260657470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7849174475680499E-3"/>
                  <c:y val="3.3126289675578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6.62525793511583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7.13966979027219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19'!$Q$21:$Q$33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19'!$S$21:$S$33</c:f>
              <c:numCache>
                <c:formatCode>General</c:formatCode>
                <c:ptCount val="13"/>
                <c:pt idx="0" formatCode="0%">
                  <c:v>0.13500897666068198</c:v>
                </c:pt>
                <c:pt idx="2" formatCode="0%">
                  <c:v>0.12222222222222216</c:v>
                </c:pt>
                <c:pt idx="3" formatCode="0%">
                  <c:v>7.357859531772587E-2</c:v>
                </c:pt>
                <c:pt idx="4" formatCode="0%">
                  <c:v>0.17565947242206251</c:v>
                </c:pt>
                <c:pt idx="5" formatCode="0%">
                  <c:v>0.19311502938706929</c:v>
                </c:pt>
                <c:pt idx="6" formatCode="0%">
                  <c:v>8.9935760171306209E-2</c:v>
                </c:pt>
                <c:pt idx="8" formatCode="0%">
                  <c:v>0.13881092115335572</c:v>
                </c:pt>
                <c:pt idx="9" formatCode="0%">
                  <c:v>0.12751677852348992</c:v>
                </c:pt>
                <c:pt idx="10" formatCode="0%">
                  <c:v>0.11384615384615382</c:v>
                </c:pt>
                <c:pt idx="11" formatCode="0%">
                  <c:v>0.13157894736842102</c:v>
                </c:pt>
                <c:pt idx="12" formatCode="0%">
                  <c:v>0.17647058823529416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7125248"/>
        <c:axId val="137901184"/>
      </c:barChart>
      <c:catAx>
        <c:axId val="137125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37901184"/>
        <c:crosses val="autoZero"/>
        <c:auto val="1"/>
        <c:lblAlgn val="ctr"/>
        <c:lblOffset val="100"/>
        <c:noMultiLvlLbl val="0"/>
      </c:catAx>
      <c:valAx>
        <c:axId val="137901184"/>
        <c:scaling>
          <c:orientation val="minMax"/>
          <c:max val="0.5"/>
        </c:scaling>
        <c:delete val="0"/>
        <c:axPos val="l"/>
        <c:numFmt formatCode="0%" sourceLinked="1"/>
        <c:majorTickMark val="out"/>
        <c:minorTickMark val="none"/>
        <c:tickLblPos val="nextTo"/>
        <c:crossAx val="137125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0710744490272046E-2"/>
          <c:y val="4.8456160512019709E-2"/>
          <c:w val="0.89812523434570679"/>
          <c:h val="0.5824863362438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'META 20'!$P$21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2"/>
              <c:layout>
                <c:manualLayout>
                  <c:x val="-6.3492063492063492E-3"/>
                  <c:y val="8.7288582928277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328042328042331E-3"/>
                  <c:y val="1.3093287439241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2323630619267461E-3"/>
                  <c:y val="1.14545479667831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492063492063492E-3"/>
                  <c:y val="1.7457716585655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5671374411531894E-4"/>
                  <c:y val="-3.436558383003057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3945256842894637E-2"/>
                  <c:y val="2.18221457320694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731158605174355E-3"/>
                  <c:y val="1.7457716585655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328042328042331E-3"/>
                  <c:y val="1.74573729298172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8.4656084656084662E-3"/>
                  <c:y val="1.74577165856555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1164021164021165E-3"/>
                  <c:y val="1.3093287439241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20'!$O$22:$O$34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20'!$P$22:$P$34</c:f>
              <c:numCache>
                <c:formatCode>General</c:formatCode>
                <c:ptCount val="13"/>
                <c:pt idx="0" formatCode="0%">
                  <c:v>0.38</c:v>
                </c:pt>
                <c:pt idx="2" formatCode="0%">
                  <c:v>0.32444444444444459</c:v>
                </c:pt>
                <c:pt idx="3" formatCode="0%">
                  <c:v>0.44147157190635478</c:v>
                </c:pt>
                <c:pt idx="4" formatCode="0%">
                  <c:v>0.27458033573141472</c:v>
                </c:pt>
                <c:pt idx="5" formatCode="0%">
                  <c:v>0.43408900083963059</c:v>
                </c:pt>
                <c:pt idx="6" formatCode="0%">
                  <c:v>0.43683083511777293</c:v>
                </c:pt>
                <c:pt idx="8" formatCode="0%">
                  <c:v>0.36744067364123523</c:v>
                </c:pt>
                <c:pt idx="9" formatCode="0%">
                  <c:v>0.38734419942473675</c:v>
                </c:pt>
                <c:pt idx="10" formatCode="0%">
                  <c:v>0.38153846153846122</c:v>
                </c:pt>
                <c:pt idx="11" formatCode="0%">
                  <c:v>0.51503759398496241</c:v>
                </c:pt>
                <c:pt idx="12" formatCode="0%">
                  <c:v>0.70588235294117652</c:v>
                </c:pt>
              </c:numCache>
            </c:numRef>
          </c:val>
        </c:ser>
        <c:ser>
          <c:idx val="1"/>
          <c:order val="1"/>
          <c:tx>
            <c:strRef>
              <c:f>'META 20'!$Q$21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73407542564177E-2"/>
                  <c:y val="1.5137353906646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81731450235E-3"/>
                  <c:y val="-1.64851705632656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36307961504811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157896929550472E-3"/>
                  <c:y val="2.1667500604834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28739137001342E-2"/>
                  <c:y val="1.36522400816405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1.30932874392416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2.1164021164021165E-3"/>
                  <c:y val="8.7288582928277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4814814814814815E-2"/>
                  <c:y val="1.3093287439241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20'!$O$22:$O$34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20'!$Q$22:$Q$34</c:f>
              <c:numCache>
                <c:formatCode>General</c:formatCode>
                <c:ptCount val="13"/>
                <c:pt idx="0" formatCode="0%">
                  <c:v>0.38</c:v>
                </c:pt>
                <c:pt idx="2" formatCode="0%">
                  <c:v>0.31111111111111112</c:v>
                </c:pt>
                <c:pt idx="3" formatCode="0%">
                  <c:v>0.46042363433667782</c:v>
                </c:pt>
                <c:pt idx="4" formatCode="0%">
                  <c:v>0.29076738609112757</c:v>
                </c:pt>
                <c:pt idx="5" formatCode="0%">
                  <c:v>0.43996641477749782</c:v>
                </c:pt>
                <c:pt idx="6" formatCode="0%">
                  <c:v>0.42184154175588884</c:v>
                </c:pt>
                <c:pt idx="8" formatCode="0%">
                  <c:v>0.36948201071701986</c:v>
                </c:pt>
                <c:pt idx="9" formatCode="0%">
                  <c:v>0.40556088207094887</c:v>
                </c:pt>
                <c:pt idx="10" formatCode="0%">
                  <c:v>0.4276923076923077</c:v>
                </c:pt>
                <c:pt idx="11" formatCode="0%">
                  <c:v>0.56766917293233077</c:v>
                </c:pt>
                <c:pt idx="12" formatCode="0%">
                  <c:v>0.6470588235294118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0903552"/>
        <c:axId val="140905088"/>
      </c:barChart>
      <c:catAx>
        <c:axId val="140903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40905088"/>
        <c:crosses val="autoZero"/>
        <c:auto val="1"/>
        <c:lblAlgn val="ctr"/>
        <c:lblOffset val="100"/>
        <c:noMultiLvlLbl val="0"/>
      </c:catAx>
      <c:valAx>
        <c:axId val="14090508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40903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21'!$P$22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5.7388809182209385E-3"/>
                  <c:y val="1.3799049441070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388809182209472E-3"/>
                  <c:y val="1.7248811801338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259206121472981E-3"/>
                  <c:y val="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388809182209472E-3"/>
                  <c:y val="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9.3055728148759027E-3"/>
                  <c:y val="1.3799049441070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3930417951701514E-3"/>
                  <c:y val="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8259206121472981E-3"/>
                  <c:y val="1.03492870808029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7388809182209472E-3"/>
                  <c:y val="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73888091822094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21'!$O$23:$O$35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21'!$P$23:$P$35</c:f>
              <c:numCache>
                <c:formatCode>General</c:formatCode>
                <c:ptCount val="13"/>
                <c:pt idx="0" formatCode="0%">
                  <c:v>0.78725314183123873</c:v>
                </c:pt>
                <c:pt idx="2" formatCode="0%">
                  <c:v>0.82</c:v>
                </c:pt>
                <c:pt idx="3" formatCode="0%">
                  <c:v>0.8606465997770345</c:v>
                </c:pt>
                <c:pt idx="4" formatCode="0%">
                  <c:v>0.78537170263788969</c:v>
                </c:pt>
                <c:pt idx="5" formatCode="0%">
                  <c:v>0.65071368597816959</c:v>
                </c:pt>
                <c:pt idx="6" formatCode="0%">
                  <c:v>0.82869379014989297</c:v>
                </c:pt>
                <c:pt idx="8" formatCode="0%">
                  <c:v>0.7854044399081398</c:v>
                </c:pt>
                <c:pt idx="9" formatCode="0%">
                  <c:v>0.79769894534995212</c:v>
                </c:pt>
                <c:pt idx="10" formatCode="0%">
                  <c:v>0.80307692307692302</c:v>
                </c:pt>
                <c:pt idx="11" formatCode="0%">
                  <c:v>0.74436090225563911</c:v>
                </c:pt>
                <c:pt idx="12" formatCode="0%">
                  <c:v>0.94117647058823528</c:v>
                </c:pt>
              </c:numCache>
            </c:numRef>
          </c:val>
        </c:ser>
        <c:ser>
          <c:idx val="1"/>
          <c:order val="1"/>
          <c:tx>
            <c:strRef>
              <c:f>'META 21'!$Q$22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4.7876727030355063E-3"/>
                  <c:y val="7.26460193409432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890931137194647E-4"/>
                  <c:y val="1.14447903563115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665412698592017E-3"/>
                  <c:y val="6.8995247205352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803601486686475E-3"/>
                  <c:y val="1.5259901564969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671211830228539E-3"/>
                  <c:y val="1.56249787785287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535809637855526E-3"/>
                  <c:y val="6.89952472053529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0349287080802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14777618364418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21'!$O$23:$O$35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21'!$Q$23:$Q$35</c:f>
              <c:numCache>
                <c:formatCode>General</c:formatCode>
                <c:ptCount val="13"/>
                <c:pt idx="0" formatCode="0%">
                  <c:v>0.85242369838420007</c:v>
                </c:pt>
                <c:pt idx="2" formatCode="0%">
                  <c:v>0.88888888888888884</c:v>
                </c:pt>
                <c:pt idx="3" formatCode="0%">
                  <c:v>0.90301003344481567</c:v>
                </c:pt>
                <c:pt idx="4" formatCode="0%">
                  <c:v>0.85071942446043269</c:v>
                </c:pt>
                <c:pt idx="5" formatCode="0%">
                  <c:v>0.75314861460957172</c:v>
                </c:pt>
                <c:pt idx="6" formatCode="0%">
                  <c:v>0.88222698072805217</c:v>
                </c:pt>
                <c:pt idx="8" formatCode="0%">
                  <c:v>0.85021689206430107</c:v>
                </c:pt>
                <c:pt idx="9" formatCode="0%">
                  <c:v>0.86193672099712504</c:v>
                </c:pt>
                <c:pt idx="10" formatCode="0%">
                  <c:v>0.86461538461538456</c:v>
                </c:pt>
                <c:pt idx="11" formatCode="0%">
                  <c:v>0.82706766917293262</c:v>
                </c:pt>
                <c:pt idx="12" formatCode="0%">
                  <c:v>0.94117647058823528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9763072"/>
        <c:axId val="139875456"/>
      </c:barChart>
      <c:catAx>
        <c:axId val="13976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39875456"/>
        <c:crosses val="autoZero"/>
        <c:auto val="1"/>
        <c:lblAlgn val="ctr"/>
        <c:lblOffset val="100"/>
        <c:noMultiLvlLbl val="0"/>
      </c:catAx>
      <c:valAx>
        <c:axId val="13987545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9763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996531734681478E-2"/>
          <c:y val="0.16588671518133227"/>
          <c:w val="0.91600511441315646"/>
          <c:h val="0.63325525230597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'META 2'!$S$21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4"/>
              <c:layout>
                <c:manualLayout>
                  <c:x val="3.1848763699133343E-4"/>
                  <c:y val="1.5260009540165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876353553696161E-3"/>
                  <c:y val="9.5351597126738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061229923609494E-3"/>
                  <c:y val="6.3567731417825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2'!$R$22:$R$34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2'!$S$22:$S$34</c:f>
              <c:numCache>
                <c:formatCode>General</c:formatCode>
                <c:ptCount val="13"/>
                <c:pt idx="0" formatCode="0%">
                  <c:v>0.14239540312443885</c:v>
                </c:pt>
                <c:pt idx="2" formatCode="0%">
                  <c:v>0.19777777777777777</c:v>
                </c:pt>
                <c:pt idx="3" formatCode="0%">
                  <c:v>0.13656633221850614</c:v>
                </c:pt>
                <c:pt idx="4" formatCode="0%">
                  <c:v>0.12829736211031176</c:v>
                </c:pt>
                <c:pt idx="5" formatCode="0%">
                  <c:v>0.11932773109243698</c:v>
                </c:pt>
                <c:pt idx="6" formatCode="0%">
                  <c:v>0.22055674518201285</c:v>
                </c:pt>
                <c:pt idx="8" formatCode="0%">
                  <c:v>0.15237366003062788</c:v>
                </c:pt>
                <c:pt idx="9" formatCode="0%">
                  <c:v>0.1486097794822627</c:v>
                </c:pt>
                <c:pt idx="10" formatCode="0%">
                  <c:v>0.10153846153846154</c:v>
                </c:pt>
                <c:pt idx="11" formatCode="0%">
                  <c:v>3.007518796992481E-2</c:v>
                </c:pt>
                <c:pt idx="1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'META 2'!$T$21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97647093785269E-2"/>
                  <c:y val="1.1444944588459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794282051270505E-3"/>
                  <c:y val="9.5351597126738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3200342982067887E-3"/>
                  <c:y val="1.5260009540165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197647093785304E-2"/>
                  <c:y val="2.91348736646233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29167418984894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7183689770828484E-3"/>
                  <c:y val="9.5351597126738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7183689770828484E-3"/>
                  <c:y val="1.90703194253477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1436737954165697E-2"/>
                  <c:y val="-3.17838657089128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2'!$R$22:$R$34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2'!$T$22:$T$34</c:f>
              <c:numCache>
                <c:formatCode>General</c:formatCode>
                <c:ptCount val="13"/>
                <c:pt idx="0" formatCode="0%">
                  <c:v>0.10341113105924603</c:v>
                </c:pt>
                <c:pt idx="2" formatCode="0%">
                  <c:v>0.13111111111111112</c:v>
                </c:pt>
                <c:pt idx="3" formatCode="0%">
                  <c:v>0.11092530657748065</c:v>
                </c:pt>
                <c:pt idx="4" formatCode="0%">
                  <c:v>8.6330935251798455E-2</c:v>
                </c:pt>
                <c:pt idx="5" formatCode="0%">
                  <c:v>7.7246011754827898E-2</c:v>
                </c:pt>
                <c:pt idx="6" formatCode="0%">
                  <c:v>0.17558886509635963</c:v>
                </c:pt>
                <c:pt idx="8" formatCode="0%">
                  <c:v>0.10819086501658587</c:v>
                </c:pt>
                <c:pt idx="9" formatCode="0%">
                  <c:v>0.11888782358581025</c:v>
                </c:pt>
                <c:pt idx="10" formatCode="0%">
                  <c:v>7.0769230769230834E-2</c:v>
                </c:pt>
                <c:pt idx="11" formatCode="0%">
                  <c:v>1.8796992481203006E-2</c:v>
                </c:pt>
                <c:pt idx="12" formatCode="0%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480960"/>
        <c:axId val="105482496"/>
      </c:barChart>
      <c:catAx>
        <c:axId val="105480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105482496"/>
        <c:crosses val="autoZero"/>
        <c:auto val="1"/>
        <c:lblAlgn val="ctr"/>
        <c:lblOffset val="100"/>
        <c:noMultiLvlLbl val="0"/>
      </c:catAx>
      <c:valAx>
        <c:axId val="105482496"/>
        <c:scaling>
          <c:orientation val="minMax"/>
          <c:max val="0.30000000000000004"/>
        </c:scaling>
        <c:delete val="0"/>
        <c:axPos val="l"/>
        <c:numFmt formatCode="0%" sourceLinked="1"/>
        <c:majorTickMark val="out"/>
        <c:minorTickMark val="none"/>
        <c:tickLblPos val="nextTo"/>
        <c:crossAx val="10548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7051666878283366"/>
          <c:y val="0.93542515192232312"/>
          <c:w val="0.14048992098223109"/>
          <c:h val="6.4574918263050132E-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Plan3!$I$4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Plan3!$J$3:$M$3</c:f>
              <c:strCache>
                <c:ptCount val="4"/>
                <c:pt idx="0">
                  <c:v>Total Estatutário</c:v>
                </c:pt>
                <c:pt idx="1">
                  <c:v>Total Celetista</c:v>
                </c:pt>
                <c:pt idx="2">
                  <c:v>Total Comissão</c:v>
                </c:pt>
                <c:pt idx="3">
                  <c:v>Total Outros</c:v>
                </c:pt>
              </c:strCache>
            </c:strRef>
          </c:cat>
          <c:val>
            <c:numRef>
              <c:f>Plan3!$J$4:$M$4</c:f>
              <c:numCache>
                <c:formatCode>General</c:formatCode>
                <c:ptCount val="4"/>
                <c:pt idx="0">
                  <c:v>46</c:v>
                </c:pt>
                <c:pt idx="1">
                  <c:v>14</c:v>
                </c:pt>
                <c:pt idx="2">
                  <c:v>15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Plan3!$I$5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Plan3!$J$3:$M$3</c:f>
              <c:strCache>
                <c:ptCount val="4"/>
                <c:pt idx="0">
                  <c:v>Total Estatutário</c:v>
                </c:pt>
                <c:pt idx="1">
                  <c:v>Total Celetista</c:v>
                </c:pt>
                <c:pt idx="2">
                  <c:v>Total Comissão</c:v>
                </c:pt>
                <c:pt idx="3">
                  <c:v>Total Outros</c:v>
                </c:pt>
              </c:strCache>
            </c:strRef>
          </c:cat>
          <c:val>
            <c:numRef>
              <c:f>Plan3!$J$5:$M$5</c:f>
              <c:numCache>
                <c:formatCode>General</c:formatCode>
                <c:ptCount val="4"/>
                <c:pt idx="0">
                  <c:v>172</c:v>
                </c:pt>
                <c:pt idx="1">
                  <c:v>0</c:v>
                </c:pt>
                <c:pt idx="2">
                  <c:v>43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1495296"/>
        <c:axId val="142644736"/>
      </c:barChart>
      <c:catAx>
        <c:axId val="1414952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42644736"/>
        <c:crosses val="autoZero"/>
        <c:auto val="1"/>
        <c:lblAlgn val="ctr"/>
        <c:lblOffset val="100"/>
        <c:noMultiLvlLbl val="0"/>
      </c:catAx>
      <c:valAx>
        <c:axId val="14264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1495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Plan3!$O$4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Plan3!$P$3:$R$3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Plan3!$P$4:$R$4</c:f>
              <c:numCache>
                <c:formatCode>General</c:formatCode>
                <c:ptCount val="3"/>
                <c:pt idx="0">
                  <c:v>14</c:v>
                </c:pt>
                <c:pt idx="1">
                  <c:v>25</c:v>
                </c:pt>
                <c:pt idx="2">
                  <c:v>42</c:v>
                </c:pt>
              </c:numCache>
            </c:numRef>
          </c:val>
        </c:ser>
        <c:ser>
          <c:idx val="1"/>
          <c:order val="1"/>
          <c:tx>
            <c:strRef>
              <c:f>Plan3!$O$5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Plan3!$P$3:$R$3</c:f>
              <c:strCache>
                <c:ptCount val="3"/>
                <c:pt idx="0">
                  <c:v>Ens. Fundamental</c:v>
                </c:pt>
                <c:pt idx="1">
                  <c:v>Ens. Médio</c:v>
                </c:pt>
                <c:pt idx="2">
                  <c:v>Ens. Superior</c:v>
                </c:pt>
              </c:strCache>
            </c:strRef>
          </c:cat>
          <c:val>
            <c:numRef>
              <c:f>Plan3!$P$5:$R$5</c:f>
              <c:numCache>
                <c:formatCode>General</c:formatCode>
                <c:ptCount val="3"/>
                <c:pt idx="0">
                  <c:v>10</c:v>
                </c:pt>
                <c:pt idx="1">
                  <c:v>81</c:v>
                </c:pt>
                <c:pt idx="2">
                  <c:v>150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4647680"/>
        <c:axId val="144649216"/>
      </c:barChart>
      <c:catAx>
        <c:axId val="1446476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44649216"/>
        <c:crosses val="autoZero"/>
        <c:auto val="1"/>
        <c:lblAlgn val="ctr"/>
        <c:lblOffset val="100"/>
        <c:noMultiLvlLbl val="0"/>
      </c:catAx>
      <c:valAx>
        <c:axId val="14464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446476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606788900326687E-2"/>
          <c:y val="3.6641979158545779E-2"/>
          <c:w val="0.91256781768406803"/>
          <c:h val="0.62365115251682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'META 3'!$Q$21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5.4570259208731155E-3"/>
                  <c:y val="1.0767155597267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570259208731242E-3"/>
                  <c:y val="1.4356207463023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0767155597267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606133669833E-3"/>
                  <c:y val="1.08048127647410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9206333707296951E-3"/>
                  <c:y val="9.9009900990099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3218339392210445E-3"/>
                  <c:y val="1.650165016501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6.6006600660066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9841266741459388E-3"/>
                  <c:y val="1.3201320132013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952380022437816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3'!$P$22:$P$34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3'!$Q$22:$Q$34</c:f>
              <c:numCache>
                <c:formatCode>General</c:formatCode>
                <c:ptCount val="13"/>
                <c:pt idx="0" formatCode="0%">
                  <c:v>4.8841802837134136E-2</c:v>
                </c:pt>
                <c:pt idx="2" formatCode="0%">
                  <c:v>1.3333333333333334E-2</c:v>
                </c:pt>
                <c:pt idx="3" formatCode="0%">
                  <c:v>3.2887402452619841E-2</c:v>
                </c:pt>
                <c:pt idx="4" formatCode="0%">
                  <c:v>6.1151079136690649E-2</c:v>
                </c:pt>
                <c:pt idx="5" formatCode="0%">
                  <c:v>8.3193277310924366E-2</c:v>
                </c:pt>
                <c:pt idx="6" formatCode="0%">
                  <c:v>1.284796573875803E-2</c:v>
                </c:pt>
                <c:pt idx="8" formatCode="0%">
                  <c:v>6.1510974987238384E-2</c:v>
                </c:pt>
                <c:pt idx="9" formatCode="0%">
                  <c:v>4.7938638542665392E-3</c:v>
                </c:pt>
                <c:pt idx="10" formatCode="0%">
                  <c:v>5.2307692307692305E-2</c:v>
                </c:pt>
                <c:pt idx="11" formatCode="0%">
                  <c:v>3.3834586466165412E-2</c:v>
                </c:pt>
                <c:pt idx="1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'META 3'!$R$21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3.7202307419621659E-3"/>
                  <c:y val="7.4039031362943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830685386700468E-5"/>
                  <c:y val="1.1444836414124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795128780798716E-3"/>
                  <c:y val="1.7944976726270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4794704600252377E-3"/>
                  <c:y val="6.6006600660066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9523800224378165E-3"/>
                  <c:y val="1.3201320132013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3888886719021573E-2"/>
                  <c:y val="3.30007016449676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190476004487563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3'!$P$22:$P$34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3'!$R$22:$R$34</c:f>
              <c:numCache>
                <c:formatCode>General</c:formatCode>
                <c:ptCount val="13"/>
                <c:pt idx="0" formatCode="0%">
                  <c:v>7.4147217235188509E-2</c:v>
                </c:pt>
                <c:pt idx="2" formatCode="0%">
                  <c:v>7.5555555555555584E-2</c:v>
                </c:pt>
                <c:pt idx="3" formatCode="0%">
                  <c:v>5.9085841694537351E-2</c:v>
                </c:pt>
                <c:pt idx="4" formatCode="0%">
                  <c:v>6.4748201438848907E-2</c:v>
                </c:pt>
                <c:pt idx="5" formatCode="0%">
                  <c:v>0.11251049538203194</c:v>
                </c:pt>
                <c:pt idx="6" formatCode="0%">
                  <c:v>6.6381156316916504E-2</c:v>
                </c:pt>
                <c:pt idx="8" formatCode="0%">
                  <c:v>9.8239346772135708E-2</c:v>
                </c:pt>
                <c:pt idx="9" formatCode="0%">
                  <c:v>7.6701821668264617E-3</c:v>
                </c:pt>
                <c:pt idx="10" formatCode="0%">
                  <c:v>3.6923076923076927E-2</c:v>
                </c:pt>
                <c:pt idx="11" formatCode="0%">
                  <c:v>3.007518796992481E-2</c:v>
                </c:pt>
                <c:pt idx="12" formatCode="0%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56608"/>
        <c:axId val="40865792"/>
      </c:barChart>
      <c:catAx>
        <c:axId val="3235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40865792"/>
        <c:crosses val="autoZero"/>
        <c:auto val="1"/>
        <c:lblAlgn val="ctr"/>
        <c:lblOffset val="100"/>
        <c:noMultiLvlLbl val="0"/>
      </c:catAx>
      <c:valAx>
        <c:axId val="40865792"/>
        <c:scaling>
          <c:orientation val="minMax"/>
          <c:max val="0.2"/>
        </c:scaling>
        <c:delete val="0"/>
        <c:axPos val="l"/>
        <c:numFmt formatCode="0%" sourceLinked="1"/>
        <c:majorTickMark val="out"/>
        <c:minorTickMark val="none"/>
        <c:tickLblPos val="nextTo"/>
        <c:crossAx val="323566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4'!$P$21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411355990924871E-3"/>
                  <c:y val="1.17557661362417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32367443777617E-3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087681553148701E-3"/>
                  <c:y val="3.50415974112260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6146679774305568E-3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087681553148701E-3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864734887555234E-3"/>
                  <c:y val="7.0083194822452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4'!$O$22:$O$34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4'!$P$22:$P$34</c:f>
              <c:numCache>
                <c:formatCode>General</c:formatCode>
                <c:ptCount val="13"/>
                <c:pt idx="0" formatCode="0%">
                  <c:v>0.25965164302388222</c:v>
                </c:pt>
                <c:pt idx="2" formatCode="0%">
                  <c:v>0.25111111111111112</c:v>
                </c:pt>
                <c:pt idx="3" formatCode="0%">
                  <c:v>0.15997770345596432</c:v>
                </c:pt>
                <c:pt idx="4" formatCode="0%">
                  <c:v>0.3117505995203837</c:v>
                </c:pt>
                <c:pt idx="5" formatCode="0%">
                  <c:v>0.28067226890756303</c:v>
                </c:pt>
                <c:pt idx="6" formatCode="0%">
                  <c:v>0.41113490364025695</c:v>
                </c:pt>
                <c:pt idx="8" formatCode="0%">
                  <c:v>0.28254211332312407</c:v>
                </c:pt>
                <c:pt idx="9" formatCode="0%">
                  <c:v>0.21860019175455417</c:v>
                </c:pt>
                <c:pt idx="10" formatCode="0%">
                  <c:v>0.20615384615384616</c:v>
                </c:pt>
                <c:pt idx="11" formatCode="0%">
                  <c:v>0.16541353383458646</c:v>
                </c:pt>
                <c:pt idx="12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'META 4'!$Q$21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6226561105642832E-2"/>
                  <c:y val="3.81484351029615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76505196318643E-2"/>
                  <c:y val="1.49489661901009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441377525410249E-3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29440439642503E-2"/>
                  <c:y val="1.52599258773643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276505196318643E-2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76505196318643E-2"/>
                  <c:y val="7.0083194822452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9.661837218888086E-3"/>
                  <c:y val="1.75207987056130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661837218888086E-3"/>
                  <c:y val="1.05124792233678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797102331332851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4'!$O$22:$O$34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4'!$Q$22:$Q$34</c:f>
              <c:numCache>
                <c:formatCode>General</c:formatCode>
                <c:ptCount val="13"/>
                <c:pt idx="0" formatCode="0%">
                  <c:v>0.22280071813285457</c:v>
                </c:pt>
                <c:pt idx="2" formatCode="0%">
                  <c:v>0.15777777777777777</c:v>
                </c:pt>
                <c:pt idx="3" formatCode="0%">
                  <c:v>0.13991081382385731</c:v>
                </c:pt>
                <c:pt idx="4" formatCode="0%">
                  <c:v>0.27997601918465226</c:v>
                </c:pt>
                <c:pt idx="5" formatCode="0%">
                  <c:v>0.24433249370277077</c:v>
                </c:pt>
                <c:pt idx="6" formatCode="0%">
                  <c:v>0.34475374732334046</c:v>
                </c:pt>
                <c:pt idx="8" formatCode="0%">
                  <c:v>0.23526409798417947</c:v>
                </c:pt>
                <c:pt idx="9" formatCode="0%">
                  <c:v>0.21093000958772795</c:v>
                </c:pt>
                <c:pt idx="10" formatCode="0%">
                  <c:v>0.19076923076923069</c:v>
                </c:pt>
                <c:pt idx="11" formatCode="0%">
                  <c:v>0.13909774436090216</c:v>
                </c:pt>
                <c:pt idx="12" formatCode="0%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248256"/>
        <c:axId val="41250176"/>
      </c:barChart>
      <c:catAx>
        <c:axId val="41248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41250176"/>
        <c:crosses val="autoZero"/>
        <c:auto val="1"/>
        <c:lblAlgn val="ctr"/>
        <c:lblOffset val="100"/>
        <c:noMultiLvlLbl val="0"/>
      </c:catAx>
      <c:valAx>
        <c:axId val="412501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412482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6'!$I$4:$I$16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6'!$L$4:$L$16</c:f>
              <c:numCache>
                <c:formatCode>General</c:formatCode>
                <c:ptCount val="13"/>
                <c:pt idx="0" formatCode="0.0%">
                  <c:v>0.50926290894757942</c:v>
                </c:pt>
                <c:pt idx="2" formatCode="0.0%">
                  <c:v>0.46469248291571708</c:v>
                </c:pt>
                <c:pt idx="3" formatCode="0.0%">
                  <c:v>0.70494599204093222</c:v>
                </c:pt>
                <c:pt idx="4" formatCode="0.0%">
                  <c:v>0.34544106745737629</c:v>
                </c:pt>
                <c:pt idx="5" formatCode="0.0%">
                  <c:v>0.38144329896907275</c:v>
                </c:pt>
                <c:pt idx="6" formatCode="0.0%">
                  <c:v>0.58043478260869541</c:v>
                </c:pt>
                <c:pt idx="8" formatCode="0.0%">
                  <c:v>0.51347435525934382</c:v>
                </c:pt>
                <c:pt idx="9" formatCode="0.0%">
                  <c:v>0.51524090462143501</c:v>
                </c:pt>
                <c:pt idx="10" formatCode="0.0%">
                  <c:v>0.51083591331269362</c:v>
                </c:pt>
                <c:pt idx="11" formatCode="0.0%">
                  <c:v>0.43984962406015049</c:v>
                </c:pt>
                <c:pt idx="12" formatCode="0.0%">
                  <c:v>0.3529411764705882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47264"/>
        <c:axId val="106550016"/>
      </c:barChart>
      <c:catAx>
        <c:axId val="41547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6550016"/>
        <c:crosses val="autoZero"/>
        <c:auto val="1"/>
        <c:lblAlgn val="ctr"/>
        <c:lblOffset val="100"/>
        <c:noMultiLvlLbl val="0"/>
      </c:catAx>
      <c:valAx>
        <c:axId val="10655001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415472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7'!$R$18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7'!$Q$19:$Q$28</c:f>
              <c:strCache>
                <c:ptCount val="10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Grande</c:v>
                </c:pt>
                <c:pt idx="9">
                  <c:v>Metrópole</c:v>
                </c:pt>
              </c:strCache>
            </c:strRef>
          </c:cat>
          <c:val>
            <c:numRef>
              <c:f>'META 7'!$R$19:$R$28</c:f>
              <c:numCache>
                <c:formatCode>General</c:formatCode>
                <c:ptCount val="10"/>
                <c:pt idx="0" formatCode="0%">
                  <c:v>0.67491166077738518</c:v>
                </c:pt>
                <c:pt idx="2" formatCode="0%">
                  <c:v>0.45</c:v>
                </c:pt>
                <c:pt idx="3" formatCode="0%">
                  <c:v>0.31034482758620691</c:v>
                </c:pt>
                <c:pt idx="4" formatCode="0%">
                  <c:v>0.82014388489208634</c:v>
                </c:pt>
                <c:pt idx="5" formatCode="0%">
                  <c:v>0.875</c:v>
                </c:pt>
                <c:pt idx="6" formatCode="0%">
                  <c:v>0.44444444444444442</c:v>
                </c:pt>
                <c:pt idx="8" formatCode="0%">
                  <c:v>0.70676691729323304</c:v>
                </c:pt>
                <c:pt idx="9" formatCode="0%">
                  <c:v>0.17647058823529413</c:v>
                </c:pt>
              </c:numCache>
            </c:numRef>
          </c:val>
        </c:ser>
        <c:ser>
          <c:idx val="1"/>
          <c:order val="1"/>
          <c:tx>
            <c:strRef>
              <c:f>'META 7'!$S$18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0091321311426841E-2"/>
                  <c:y val="3.814972053076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95890253350555E-2"/>
                  <c:y val="1.14449161592303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7'!$Q$19:$Q$28</c:f>
              <c:strCache>
                <c:ptCount val="10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Grande</c:v>
                </c:pt>
                <c:pt idx="9">
                  <c:v>Metrópole</c:v>
                </c:pt>
              </c:strCache>
            </c:strRef>
          </c:cat>
          <c:val>
            <c:numRef>
              <c:f>'META 7'!$S$19:$S$28</c:f>
              <c:numCache>
                <c:formatCode>General</c:formatCode>
                <c:ptCount val="10"/>
                <c:pt idx="0" formatCode="0%">
                  <c:v>0.6607773851590093</c:v>
                </c:pt>
                <c:pt idx="2" formatCode="0%">
                  <c:v>0.39999999999999986</c:v>
                </c:pt>
                <c:pt idx="3" formatCode="0%">
                  <c:v>0.25862068965517182</c:v>
                </c:pt>
                <c:pt idx="4" formatCode="0%">
                  <c:v>0.82733812949640251</c:v>
                </c:pt>
                <c:pt idx="5" formatCode="0%">
                  <c:v>0.85416666666666596</c:v>
                </c:pt>
                <c:pt idx="6" formatCode="0%">
                  <c:v>0.44444444444444409</c:v>
                </c:pt>
                <c:pt idx="8" formatCode="0%">
                  <c:v>0.69172932330827142</c:v>
                </c:pt>
                <c:pt idx="9" formatCode="0%">
                  <c:v>0.17647058823529413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945152"/>
        <c:axId val="124946688"/>
      </c:barChart>
      <c:catAx>
        <c:axId val="12494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4946688"/>
        <c:crosses val="autoZero"/>
        <c:auto val="1"/>
        <c:lblAlgn val="ctr"/>
        <c:lblOffset val="100"/>
        <c:noMultiLvlLbl val="0"/>
      </c:catAx>
      <c:valAx>
        <c:axId val="1249466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494515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8'!$P$21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5.6980048458465356E-3"/>
                  <c:y val="3.111628572492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973397944620481E-3"/>
                  <c:y val="1.2446514289970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980048458465356E-3"/>
                  <c:y val="1.5558142862463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98669897231024E-3"/>
                  <c:y val="9.3348857174778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60087330523611E-3"/>
                  <c:y val="1.2446514289970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177511395635806E-2"/>
                  <c:y val="1.2446514289970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60087330523611E-3"/>
                  <c:y val="1.5558142862463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6980048458465356E-3"/>
                  <c:y val="9.3348857174778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5.6980048458465356E-3"/>
                  <c:y val="1.5558142862463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798669897231024E-3"/>
                  <c:y val="1.2446514289970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8'!$O$22:$O$34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8'!$P$22:$P$34</c:f>
              <c:numCache>
                <c:formatCode>General</c:formatCode>
                <c:ptCount val="13"/>
                <c:pt idx="0" formatCode="0%">
                  <c:v>0.67289048473967683</c:v>
                </c:pt>
                <c:pt idx="2" formatCode="0%">
                  <c:v>0.81333333333333335</c:v>
                </c:pt>
                <c:pt idx="3" formatCode="0%">
                  <c:v>0.90301003344481601</c:v>
                </c:pt>
                <c:pt idx="4" formatCode="0%">
                  <c:v>0.48800959232613911</c:v>
                </c:pt>
                <c:pt idx="5" formatCode="0%">
                  <c:v>0.48698572628043663</c:v>
                </c:pt>
                <c:pt idx="6" formatCode="0%">
                  <c:v>0.78800856531049246</c:v>
                </c:pt>
                <c:pt idx="8" formatCode="0%">
                  <c:v>0.6320489920898188</c:v>
                </c:pt>
                <c:pt idx="9" formatCode="0%">
                  <c:v>0.74784276126558002</c:v>
                </c:pt>
                <c:pt idx="10" formatCode="0%">
                  <c:v>0.78153846153846152</c:v>
                </c:pt>
                <c:pt idx="11" formatCode="0%">
                  <c:v>0.83082706766917291</c:v>
                </c:pt>
                <c:pt idx="12" formatCode="0%">
                  <c:v>0.94117647058823528</c:v>
                </c:pt>
              </c:numCache>
            </c:numRef>
          </c:val>
        </c:ser>
        <c:ser>
          <c:idx val="1"/>
          <c:order val="1"/>
          <c:tx>
            <c:strRef>
              <c:f>'META 8'!$Q$21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9973599244214246E-3"/>
                  <c:y val="1.31499383554528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364810946630032E-3"/>
                  <c:y val="1.1444912903801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79451266752775E-3"/>
                  <c:y val="1.14449161592303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84982960572648E-4"/>
                  <c:y val="9.3348857174778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637978832435435E-3"/>
                  <c:y val="1.52599655417761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808366525583168E-3"/>
                  <c:y val="1.5558142862463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080038872058255E-3"/>
                  <c:y val="1.2851516024642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184982960572648E-4"/>
                  <c:y val="1.55581428624630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899334948615512E-3"/>
                  <c:y val="1.24465142899704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9.3348857174778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9800484584653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8'!$O$22:$O$34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8'!$Q$22:$Q$34</c:f>
              <c:numCache>
                <c:formatCode>General</c:formatCode>
                <c:ptCount val="13"/>
                <c:pt idx="0" formatCode="0%">
                  <c:v>0.84021543985637703</c:v>
                </c:pt>
                <c:pt idx="2" formatCode="0%">
                  <c:v>0.97555555555555529</c:v>
                </c:pt>
                <c:pt idx="3" formatCode="0%">
                  <c:v>0.96767001114827211</c:v>
                </c:pt>
                <c:pt idx="4" formatCode="0%">
                  <c:v>0.72062350119904173</c:v>
                </c:pt>
                <c:pt idx="5" formatCode="0%">
                  <c:v>0.72879932829554983</c:v>
                </c:pt>
                <c:pt idx="6" formatCode="0%">
                  <c:v>0.93147751605995777</c:v>
                </c:pt>
                <c:pt idx="8" formatCode="0%">
                  <c:v>0.81985200306200712</c:v>
                </c:pt>
                <c:pt idx="9" formatCode="0%">
                  <c:v>0.88686481303930953</c:v>
                </c:pt>
                <c:pt idx="10" formatCode="0%">
                  <c:v>0.87692307692307714</c:v>
                </c:pt>
                <c:pt idx="11" formatCode="0%">
                  <c:v>0.90225563909774464</c:v>
                </c:pt>
                <c:pt idx="12" formatCode="0%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58080"/>
        <c:axId val="91263744"/>
      </c:barChart>
      <c:catAx>
        <c:axId val="8375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91263744"/>
        <c:crosses val="autoZero"/>
        <c:auto val="1"/>
        <c:lblAlgn val="ctr"/>
        <c:lblOffset val="100"/>
        <c:noMultiLvlLbl val="0"/>
      </c:catAx>
      <c:valAx>
        <c:axId val="9126374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837580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'META 9'!$Q$19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DE7B2A"/>
            </a:solidFill>
          </c:spPr>
          <c:invertIfNegative val="0"/>
          <c:dLbls>
            <c:dLbl>
              <c:idx val="0"/>
              <c:layout>
                <c:manualLayout>
                  <c:x val="-5.354753095286215E-3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39670793714953E-3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3059350223370336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924588492143691E-3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794162447748991E-3"/>
                  <c:y val="1.6920478281966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305935022337033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3547530952862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698353968574765E-3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9'!$P$20:$P$31</c:f>
              <c:strCache>
                <c:ptCount val="12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II</c:v>
                </c:pt>
                <c:pt idx="9">
                  <c:v>Médio</c:v>
                </c:pt>
                <c:pt idx="10">
                  <c:v>Grande</c:v>
                </c:pt>
                <c:pt idx="11">
                  <c:v>Metrópole</c:v>
                </c:pt>
              </c:strCache>
            </c:strRef>
          </c:cat>
          <c:val>
            <c:numRef>
              <c:f>'META 9'!$Q$20:$Q$31</c:f>
              <c:numCache>
                <c:formatCode>General</c:formatCode>
                <c:ptCount val="12"/>
                <c:pt idx="0" formatCode="0%">
                  <c:v>0.87704421562689283</c:v>
                </c:pt>
                <c:pt idx="2" formatCode="0%">
                  <c:v>0.81609195402298851</c:v>
                </c:pt>
                <c:pt idx="3" formatCode="0%">
                  <c:v>0.96327212020033393</c:v>
                </c:pt>
                <c:pt idx="4" formatCode="0%">
                  <c:v>0.79158699808795407</c:v>
                </c:pt>
                <c:pt idx="5" formatCode="0%">
                  <c:v>0.87903225806451613</c:v>
                </c:pt>
                <c:pt idx="6" formatCode="0%">
                  <c:v>0.90654205607476634</c:v>
                </c:pt>
                <c:pt idx="8" formatCode="0%">
                  <c:v>0.85906040268456374</c:v>
                </c:pt>
                <c:pt idx="9" formatCode="0%">
                  <c:v>0.96307692307692305</c:v>
                </c:pt>
                <c:pt idx="10" formatCode="0%">
                  <c:v>0.88345864661654139</c:v>
                </c:pt>
                <c:pt idx="11" formatCode="0%">
                  <c:v>0.23529411764705882</c:v>
                </c:pt>
              </c:numCache>
            </c:numRef>
          </c:val>
        </c:ser>
        <c:ser>
          <c:idx val="1"/>
          <c:order val="1"/>
          <c:tx>
            <c:strRef>
              <c:f>'META 9'!$R$19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7.5968627049739215E-3"/>
                  <c:y val="3.81496830807741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040793942635841E-3"/>
                  <c:y val="1.14449049242322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34169340061114E-2"/>
                  <c:y val="8.0608092678389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466314948868433E-4"/>
                  <c:y val="1.01522869691799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1322749603027411E-3"/>
                  <c:y val="1.525988821230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7.3059350223370336E-3"/>
                  <c:y val="1.907486026538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47945126675277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9'!$P$20:$P$31</c:f>
              <c:strCache>
                <c:ptCount val="12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Centro-Oeste</c:v>
                </c:pt>
                <c:pt idx="8">
                  <c:v>Pequeno II</c:v>
                </c:pt>
                <c:pt idx="9">
                  <c:v>Médio</c:v>
                </c:pt>
                <c:pt idx="10">
                  <c:v>Grande</c:v>
                </c:pt>
                <c:pt idx="11">
                  <c:v>Metrópole</c:v>
                </c:pt>
              </c:strCache>
            </c:strRef>
          </c:cat>
          <c:val>
            <c:numRef>
              <c:f>'META 9'!$R$20:$R$31</c:f>
              <c:numCache>
                <c:formatCode>General</c:formatCode>
                <c:ptCount val="12"/>
                <c:pt idx="0" formatCode="0%">
                  <c:v>0.91701998788613093</c:v>
                </c:pt>
                <c:pt idx="2" formatCode="0%">
                  <c:v>0.89655172413793005</c:v>
                </c:pt>
                <c:pt idx="3" formatCode="0%">
                  <c:v>0.97829716193655947</c:v>
                </c:pt>
                <c:pt idx="4" formatCode="0%">
                  <c:v>0.85086042065009426</c:v>
                </c:pt>
                <c:pt idx="5" formatCode="0%">
                  <c:v>0.92741935483870896</c:v>
                </c:pt>
                <c:pt idx="6" formatCode="0%">
                  <c:v>0.9065420560747659</c:v>
                </c:pt>
                <c:pt idx="8" formatCode="0%">
                  <c:v>0.9050814956855231</c:v>
                </c:pt>
                <c:pt idx="9" formatCode="0%">
                  <c:v>0.9784615384615386</c:v>
                </c:pt>
                <c:pt idx="10" formatCode="0%">
                  <c:v>0.92857142857142827</c:v>
                </c:pt>
                <c:pt idx="11" formatCode="0%">
                  <c:v>0.29411764705882359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310848"/>
        <c:axId val="125312384"/>
      </c:barChart>
      <c:catAx>
        <c:axId val="12531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125312384"/>
        <c:crosses val="autoZero"/>
        <c:auto val="1"/>
        <c:lblAlgn val="ctr"/>
        <c:lblOffset val="100"/>
        <c:noMultiLvlLbl val="0"/>
      </c:catAx>
      <c:valAx>
        <c:axId val="12531238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1253108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'META 10'!$G$4:$G$16</c:f>
              <c:strCache>
                <c:ptCount val="13"/>
                <c:pt idx="0">
                  <c:v>Brasil</c:v>
                </c:pt>
                <c:pt idx="2">
                  <c:v>Norte</c:v>
                </c:pt>
                <c:pt idx="3">
                  <c:v>Nordeste</c:v>
                </c:pt>
                <c:pt idx="4">
                  <c:v>Sudeste</c:v>
                </c:pt>
                <c:pt idx="5">
                  <c:v>Sul</c:v>
                </c:pt>
                <c:pt idx="6">
                  <c:v>Centro Oeste</c:v>
                </c:pt>
                <c:pt idx="8">
                  <c:v>Pequeno I</c:v>
                </c:pt>
                <c:pt idx="9">
                  <c:v>Pequeno II</c:v>
                </c:pt>
                <c:pt idx="10">
                  <c:v>Médio</c:v>
                </c:pt>
                <c:pt idx="11">
                  <c:v>Grande</c:v>
                </c:pt>
                <c:pt idx="12">
                  <c:v>Metrópole</c:v>
                </c:pt>
              </c:strCache>
            </c:strRef>
          </c:cat>
          <c:val>
            <c:numRef>
              <c:f>'META 10'!$J$4:$J$16</c:f>
              <c:numCache>
                <c:formatCode>General</c:formatCode>
                <c:ptCount val="13"/>
                <c:pt idx="0" formatCode="0.0%">
                  <c:v>5.2192066805845511E-2</c:v>
                </c:pt>
                <c:pt idx="2" formatCode="0.0%">
                  <c:v>1.8404907975460117E-2</c:v>
                </c:pt>
                <c:pt idx="3" formatCode="0.0%">
                  <c:v>0.10426540284360182</c:v>
                </c:pt>
                <c:pt idx="4" formatCode="0.0%">
                  <c:v>5.2910052910052942E-3</c:v>
                </c:pt>
                <c:pt idx="5" formatCode="0.0%">
                  <c:v>7.9365079365079274E-3</c:v>
                </c:pt>
                <c:pt idx="6" formatCode="0.0%">
                  <c:v>1.724137931034482E-2</c:v>
                </c:pt>
                <c:pt idx="8" formatCode="0.0%">
                  <c:v>4.0322580645161324E-2</c:v>
                </c:pt>
                <c:pt idx="9" formatCode="0.0%">
                  <c:v>7.6719576719576757E-2</c:v>
                </c:pt>
                <c:pt idx="10" formatCode="0.0%">
                  <c:v>5.2884615384615433E-2</c:v>
                </c:pt>
                <c:pt idx="11" formatCode="0.0%">
                  <c:v>2.1645021645021644E-2</c:v>
                </c:pt>
                <c:pt idx="12" formatCode="0.0%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5482112"/>
        <c:axId val="126374272"/>
      </c:barChart>
      <c:catAx>
        <c:axId val="12548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26374272"/>
        <c:crosses val="autoZero"/>
        <c:auto val="1"/>
        <c:lblAlgn val="ctr"/>
        <c:lblOffset val="100"/>
        <c:noMultiLvlLbl val="0"/>
      </c:catAx>
      <c:valAx>
        <c:axId val="126374272"/>
        <c:scaling>
          <c:orientation val="minMax"/>
          <c:max val="0.2"/>
        </c:scaling>
        <c:delete val="0"/>
        <c:axPos val="l"/>
        <c:numFmt formatCode="0.0%" sourceLinked="1"/>
        <c:majorTickMark val="out"/>
        <c:minorTickMark val="none"/>
        <c:tickLblPos val="nextTo"/>
        <c:crossAx val="125482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7802F-BCC5-4A6C-BEFB-0DDBD28A02FF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22B7-F6DE-4FD2-99CB-A3ACE7DB7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73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B22B7-F6DE-4FD2-99CB-A3ACE7DB75C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88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8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3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53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09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5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79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29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4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85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2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82A6-E175-4E2F-932E-E73135B6FB6E}" type="datetimeFigureOut">
              <a:rPr lang="pt-BR" smtClean="0"/>
              <a:t>11/06/2015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9816-E985-4DED-93EC-667459DE5243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ana.carolina\Desktop\suas10anos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" y="5608672"/>
            <a:ext cx="2191159" cy="126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 userDrawn="1"/>
        </p:nvSpPr>
        <p:spPr>
          <a:xfrm>
            <a:off x="-180528" y="0"/>
            <a:ext cx="9324528" cy="690955"/>
          </a:xfrm>
          <a:prstGeom prst="round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51" y="0"/>
            <a:ext cx="2160278" cy="728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 userDrawn="1"/>
        </p:nvSpPr>
        <p:spPr>
          <a:xfrm>
            <a:off x="4427984" y="446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bg1"/>
                </a:solidFill>
              </a:rPr>
              <a:t>Ministério do 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Desenvolvimento Social e</a:t>
            </a:r>
          </a:p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Combate à Fome</a:t>
            </a:r>
            <a:endParaRPr lang="pt-B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plicacoes.mds.gov.br/sagi/portal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aplicacoes.mds.gov.br/sagi/RIv3/geral/index.ph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rus@mds.gov.br" TargetMode="External"/><Relationship Id="rId2" Type="http://schemas.openxmlformats.org/officeDocument/2006/relationships/hyperlink" Target="mailto:andre.ysantos@mds.gov.b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1844824"/>
            <a:ext cx="777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4400" b="1" dirty="0">
                <a:latin typeface="+mn-lt"/>
              </a:rPr>
              <a:t>Pacto de Aprimoramento </a:t>
            </a:r>
            <a:r>
              <a:rPr lang="pt-BR" altLang="pt-BR" sz="4400" b="1" dirty="0" smtClean="0">
                <a:latin typeface="+mn-lt"/>
              </a:rPr>
              <a:t>do </a:t>
            </a:r>
            <a:r>
              <a:rPr lang="pt-BR" altLang="pt-BR" sz="4400" b="1" dirty="0">
                <a:latin typeface="+mn-lt"/>
              </a:rPr>
              <a:t>SUAS </a:t>
            </a:r>
            <a:r>
              <a:rPr lang="pt-BR" altLang="pt-BR" sz="3600" b="1" dirty="0">
                <a:latin typeface="+mn-lt"/>
              </a:rPr>
              <a:t> </a:t>
            </a:r>
          </a:p>
          <a:p>
            <a:pPr eaLnBrk="1" hangingPunct="1"/>
            <a:r>
              <a:rPr lang="pt-BR" altLang="pt-BR" sz="2000" b="1" dirty="0">
                <a:latin typeface="+mn-lt"/>
              </a:rPr>
              <a:t>Encontro com Gestores Municipais de Minas Gerais</a:t>
            </a:r>
          </a:p>
        </p:txBody>
      </p:sp>
      <p:sp>
        <p:nvSpPr>
          <p:cNvPr id="5" name="CaixaDeTexto 37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475656" y="4653136"/>
            <a:ext cx="6400800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 b="1" i="1" dirty="0">
                <a:latin typeface="+mn-lt"/>
                <a:cs typeface="Arial" charset="0"/>
              </a:rPr>
              <a:t>José Crus</a:t>
            </a:r>
          </a:p>
          <a:p>
            <a:pPr eaLnBrk="1" hangingPunct="1"/>
            <a:r>
              <a:rPr lang="pt-BR" altLang="pt-BR" sz="1800" i="1" dirty="0">
                <a:latin typeface="+mn-lt"/>
                <a:cs typeface="Arial" charset="0"/>
              </a:rPr>
              <a:t>Diretor </a:t>
            </a:r>
          </a:p>
          <a:p>
            <a:pPr eaLnBrk="1" hangingPunct="1"/>
            <a:r>
              <a:rPr lang="pt-BR" altLang="pt-BR" sz="1800" i="1" dirty="0">
                <a:latin typeface="+mn-lt"/>
                <a:cs typeface="Arial" charset="0"/>
              </a:rPr>
              <a:t>Departamento de Gestão do SUAS</a:t>
            </a:r>
          </a:p>
          <a:p>
            <a:pPr eaLnBrk="1" hangingPunct="1"/>
            <a:r>
              <a:rPr lang="pt-BR" altLang="pt-BR" sz="1800" i="1" dirty="0">
                <a:latin typeface="+mn-lt"/>
                <a:cs typeface="Arial" charset="0"/>
              </a:rPr>
              <a:t>Secretaria Nacional de Assistência Social</a:t>
            </a:r>
            <a:endParaRPr lang="pt-BR" altLang="pt-BR" sz="1800" dirty="0">
              <a:latin typeface="+mn-lt"/>
              <a:cs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15816" y="6428957"/>
            <a:ext cx="3688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Belo Horizonte, 12 de junho de 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00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638" y="826532"/>
            <a:ext cx="8229600" cy="1143000"/>
          </a:xfrm>
        </p:spPr>
        <p:txBody>
          <a:bodyPr/>
          <a:lstStyle/>
          <a:p>
            <a:r>
              <a:rPr lang="pt-BR" sz="1600" b="1" dirty="0" smtClean="0"/>
              <a:t>META 3 - Cadastrar as famílias com beneficiários do BPC no CadÚnico : </a:t>
            </a:r>
            <a:r>
              <a:rPr lang="pt-BR" sz="1600" dirty="0" smtClean="0">
                <a:solidFill>
                  <a:srgbClr val="000000"/>
                </a:solidFill>
              </a:rPr>
              <a:t>70% para municípios de pequeno porte I e II; 60% para municípios de médio e grande porte; 50% para metrópoles. </a:t>
            </a:r>
            <a:br>
              <a:rPr lang="pt-BR" sz="1600" dirty="0" smtClean="0">
                <a:solidFill>
                  <a:srgbClr val="000000"/>
                </a:solidFill>
              </a:rPr>
            </a:b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924142"/>
              </p:ext>
            </p:extLst>
          </p:nvPr>
        </p:nvGraphicFramePr>
        <p:xfrm>
          <a:off x="467544" y="2132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1515800" y="1784866"/>
            <a:ext cx="6113276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Percentual de municípios que atingiram a meta – 2013 e 2014 </a:t>
            </a:r>
            <a:endParaRPr lang="pt-BR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4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29600" cy="24654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4</a:t>
            </a:r>
            <a:endParaRPr lang="pt-BR" sz="36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56821"/>
              </p:ext>
            </p:extLst>
          </p:nvPr>
        </p:nvGraphicFramePr>
        <p:xfrm>
          <a:off x="2411760" y="4149080"/>
          <a:ext cx="482453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254379"/>
                <a:gridCol w="1157889"/>
                <a:gridCol w="1225871"/>
                <a:gridCol w="118639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aos quais a meta se aplica: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5,2%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6,9%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5661248"/>
            <a:ext cx="3932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RMA 2013 e 2014 e CadÚnico (dez/2013 e dez/2014)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3349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4 - Acompanhar pelo PAIF as famílias beneficiárias do PBF :</a:t>
            </a:r>
            <a:r>
              <a:rPr lang="pt-BR" sz="1400" dirty="0" smtClean="0">
                <a:solidFill>
                  <a:srgbClr val="000000"/>
                </a:solidFill>
              </a:rPr>
              <a:t>Municípios de pequeno porte I - taxa de acompanhamento do PBF igual ou maior que 15%. Demais portes - taxa de acompanhamento do PAIF igual ou maior que 10%.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sp>
        <p:nvSpPr>
          <p:cNvPr id="4" name="Espaço Reservado para Conteúdo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buFont typeface="Arial" panose="020B0604020202020204" pitchFamily="34" charset="0"/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Percentual de municípios que atingiram a meta – 2013 e 2014 </a:t>
            </a:r>
            <a:endParaRPr lang="pt-BR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103761"/>
              </p:ext>
            </p:extLst>
          </p:nvPr>
        </p:nvGraphicFramePr>
        <p:xfrm>
          <a:off x="611560" y="2276872"/>
          <a:ext cx="828092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073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5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/>
              <a:t>Acompanhar pelo PAIF as famílias beneficiárias do PBF em fase de suspensão por descumprimento de condicionalidades, com registro no respectivo sistema de informação, cujos motivos sejam da assistência social: </a:t>
            </a:r>
            <a:r>
              <a:rPr lang="pt-BR" sz="2000" dirty="0"/>
              <a:t>Taxa de acompanhamento das famílias em descumprimento PBF igual ou maior que 50%.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b="1" dirty="0" smtClean="0"/>
              <a:t>META AINDA NÃO FOI CALCULADA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71269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09201"/>
              </p:ext>
            </p:extLst>
          </p:nvPr>
        </p:nvGraphicFramePr>
        <p:xfrm>
          <a:off x="755576" y="1556792"/>
          <a:ext cx="7632848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312691"/>
                <a:gridCol w="1503733"/>
                <a:gridCol w="2088232"/>
                <a:gridCol w="1728192"/>
              </a:tblGrid>
              <a:tr h="237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4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Reordenamento dos Serviços de Convivência e Fortalecimento de Vínculos</a:t>
                      </a:r>
                      <a:endParaRPr lang="pt-B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Taxa de inclusão</a:t>
                      </a:r>
                      <a:endParaRPr lang="pt-B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Atingir o percentual de 50% de inclusão do público prioritário no Serviço de Convivência e Fortalecimento de Vínculos.</a:t>
                      </a:r>
                      <a:endParaRPr lang="pt-B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4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Tx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público prioritário no SCFV = Total de pessoas referente ao público prioritário cadastradas no SISC/Total de pessoas cadastradas no SISC</a:t>
                      </a:r>
                      <a:endParaRPr lang="pt-BR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69741"/>
              </p:ext>
            </p:extLst>
          </p:nvPr>
        </p:nvGraphicFramePr>
        <p:xfrm>
          <a:off x="2411760" y="4365104"/>
          <a:ext cx="482453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254379"/>
                <a:gridCol w="1157889"/>
                <a:gridCol w="1225871"/>
                <a:gridCol w="118639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aos quais a meta se aplica: 678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36,3%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6</a:t>
            </a:r>
            <a:endParaRPr lang="pt-BR" sz="3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11760" y="5877272"/>
            <a:ext cx="1263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SISC 2014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2146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6 -  </a:t>
            </a:r>
            <a:r>
              <a:rPr lang="pt-BR" sz="1400" dirty="0"/>
              <a:t>Atingir o percentual de 50% de inclusão do público prioritário no Serviço de Convivência e Fortalecimento de Vínculos.</a:t>
            </a:r>
            <a:r>
              <a:rPr lang="pt-BR" sz="1400" dirty="0" smtClean="0">
                <a:solidFill>
                  <a:srgbClr val="000000"/>
                </a:solidFill>
              </a:rPr>
              <a:t/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778529"/>
              </p:ext>
            </p:extLst>
          </p:nvPr>
        </p:nvGraphicFramePr>
        <p:xfrm>
          <a:off x="611560" y="1916832"/>
          <a:ext cx="8003232" cy="39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123728" y="134076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3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160151"/>
              </p:ext>
            </p:extLst>
          </p:nvPr>
        </p:nvGraphicFramePr>
        <p:xfrm>
          <a:off x="2555776" y="4293096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municípios aos quais a meta se aplica: 29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89,7%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86,2%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7</a:t>
            </a:r>
            <a:endParaRPr lang="pt-BR" sz="36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55776" y="6101986"/>
            <a:ext cx="3971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IBGE (2010) e CadÚnico (dez/2013 e dez/2014)</a:t>
            </a:r>
            <a:endParaRPr lang="pt-BR" sz="1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01052"/>
              </p:ext>
            </p:extLst>
          </p:nvPr>
        </p:nvGraphicFramePr>
        <p:xfrm>
          <a:off x="395536" y="1340768"/>
          <a:ext cx="8064896" cy="2618269"/>
        </p:xfrm>
        <a:graphic>
          <a:graphicData uri="http://schemas.openxmlformats.org/drawingml/2006/table">
            <a:tbl>
              <a:tblPr firstRow="1" firstCol="1" bandRow="1"/>
              <a:tblGrid>
                <a:gridCol w="2088232"/>
                <a:gridCol w="2016224"/>
                <a:gridCol w="2088232"/>
                <a:gridCol w="1872208"/>
              </a:tblGrid>
              <a:tr h="201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Ampliar a cobertura da Proteção Social Básica nos municípios de grande porte e metrópoles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Número de CRAS necessários para referenciar a população em situação de vulnerabilidade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Referenciar aos CRAS 100% das famílias constante no CadÚnico com meio salário mínimo ou 20% (vinte por cento) dos domicílios do município</a:t>
                      </a:r>
                      <a:endParaRPr lang="pt-BR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Quantidade de CRAS necessários = Quantidade de famílias cadastradas no CadÚnico com meio salário mínimo ou 20% dos domicílios do município/Quantidade de famílias referenciadas nos CRAS (tendo em vista o porte do município)</a:t>
                      </a:r>
                      <a:endParaRPr lang="pt-B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5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7 - Ampliar a cobertura da Proteção Social Básica nos municípios de grande porte e metrópoles : </a:t>
            </a:r>
            <a:r>
              <a:rPr lang="pt-BR" sz="1400" dirty="0" smtClean="0">
                <a:solidFill>
                  <a:srgbClr val="000000"/>
                </a:solidFill>
              </a:rPr>
              <a:t>Referenciar aos CRAS 100% das famílias constante no CadÚnico com meio salário mínimo ou 20% (vinte por cento) dos domicílios do município.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670807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1835696" y="171010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39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8</a:t>
            </a:r>
            <a:endParaRPr lang="pt-BR" sz="36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109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199815"/>
              </p:ext>
            </p:extLst>
          </p:nvPr>
        </p:nvGraphicFramePr>
        <p:xfrm>
          <a:off x="2218659" y="3827734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853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51,9%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82,1%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195735" y="5661248"/>
            <a:ext cx="1997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DBA (dez 2013/2014))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9394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648072"/>
          </a:xfrm>
        </p:spPr>
        <p:txBody>
          <a:bodyPr/>
          <a:lstStyle/>
          <a:p>
            <a:r>
              <a:rPr lang="pt-BR" sz="1600" b="1" dirty="0" smtClean="0"/>
              <a:t>META 8 - </a:t>
            </a:r>
            <a:r>
              <a:rPr lang="pt-BR" sz="1600" dirty="0" smtClean="0">
                <a:solidFill>
                  <a:srgbClr val="000000"/>
                </a:solidFill>
              </a:rPr>
              <a:t>Adesão de 100% dos municípios ao Programa BPC na Escola</a:t>
            </a: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896350"/>
              </p:ext>
            </p:extLst>
          </p:nvPr>
        </p:nvGraphicFramePr>
        <p:xfrm>
          <a:off x="395536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91680" y="1412776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2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467544" y="1268760"/>
            <a:ext cx="8229600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dirty="0"/>
              <a:t>Conforme estabelece </a:t>
            </a:r>
            <a:r>
              <a:rPr lang="pt-BR" sz="1800" dirty="0" smtClean="0"/>
              <a:t>a NOB-SUAS/2012 (art. 23), </a:t>
            </a:r>
            <a:r>
              <a:rPr lang="pt-BR" sz="1800" dirty="0"/>
              <a:t>o Pacto de Aprimoramento do SUAS é o instrumento pelo qual se materializam as metas e prioridades nacionais no âmbito do SUAS, e se constitui em mecanismo de indução de aprimoramento da gestão, dos serviços, programas, projetos e benefícios </a:t>
            </a:r>
            <a:r>
              <a:rPr lang="pt-BR" sz="1800" dirty="0" err="1"/>
              <a:t>socioassistenciais</a:t>
            </a:r>
            <a:r>
              <a:rPr lang="pt-BR" sz="1800" dirty="0" smtClean="0"/>
              <a:t>.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Ainda de acordo com a NOB-SUAS/2012 (art.22) </a:t>
            </a:r>
            <a:r>
              <a:rPr lang="pt-BR" sz="1800" dirty="0"/>
              <a:t>, </a:t>
            </a:r>
            <a:r>
              <a:rPr lang="pt-BR" sz="1800" dirty="0" smtClean="0"/>
              <a:t>os Planos de Assistência Social devem observar </a:t>
            </a:r>
            <a:r>
              <a:rPr lang="pt-BR" sz="1800" b="1" dirty="0" smtClean="0"/>
              <a:t>“metas nacionais pactuadas, que expressam o compromisso para o aprimoramento do SUAS para a União, os Estados, o Distrito Federal e os Municípios”</a:t>
            </a:r>
            <a:r>
              <a:rPr lang="pt-BR" sz="1800" dirty="0" smtClean="0"/>
              <a:t>.</a:t>
            </a:r>
            <a:r>
              <a:rPr lang="pt-BR" sz="1800" b="1" dirty="0" smtClean="0"/>
              <a:t> </a:t>
            </a:r>
          </a:p>
          <a:p>
            <a:pPr algn="just"/>
            <a:endParaRPr lang="pt-BR" sz="1800" b="1" dirty="0"/>
          </a:p>
          <a:p>
            <a:pPr algn="just"/>
            <a:r>
              <a:rPr lang="pt-BR" sz="1800" dirty="0"/>
              <a:t>Diante disso, em julho de 2013 a Resolução CIT Nº 18 pactuou, para o quadriênio </a:t>
            </a:r>
            <a:r>
              <a:rPr lang="pt-BR" sz="1800" dirty="0" smtClean="0"/>
              <a:t>2014-2017, </a:t>
            </a:r>
            <a:r>
              <a:rPr lang="pt-BR" sz="1800" dirty="0"/>
              <a:t>um conjunto de prioridades e metas para a </a:t>
            </a:r>
            <a:r>
              <a:rPr lang="pt-BR" sz="1800" dirty="0" smtClean="0"/>
              <a:t>gestão</a:t>
            </a:r>
            <a:r>
              <a:rPr lang="pt-BR" sz="1800" dirty="0"/>
              <a:t> municipal do SUAS</a:t>
            </a:r>
            <a:r>
              <a:rPr lang="pt-BR" sz="1800" dirty="0" smtClean="0"/>
              <a:t>. 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 smtClean="0"/>
              <a:t>A </a:t>
            </a:r>
            <a:r>
              <a:rPr lang="pt-BR" sz="1800" dirty="0"/>
              <a:t>periodicidade de elaboração do Pacto será quadrienal, com o acompanhamento e a revisão anual das prioridades e metas estabelecidas</a:t>
            </a:r>
            <a:r>
              <a:rPr lang="pt-BR" sz="1800" dirty="0" smtClean="0"/>
              <a:t>.</a:t>
            </a:r>
          </a:p>
          <a:p>
            <a:pPr algn="ctr"/>
            <a:endParaRPr lang="pt-BR" sz="1800" dirty="0" smtClean="0"/>
          </a:p>
        </p:txBody>
      </p:sp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611560" y="764704"/>
            <a:ext cx="807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A NOB-SUAS 2012 e o Pacto de Aprimoramento do SUAS nos Municípios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0994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052936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 smtClean="0"/>
              <a:t>Metas e Prioridades para a </a:t>
            </a:r>
          </a:p>
          <a:p>
            <a:pPr marL="0" indent="0" algn="ctr">
              <a:buNone/>
            </a:pPr>
            <a:r>
              <a:rPr lang="pt-BR" sz="4400" b="1" dirty="0" smtClean="0"/>
              <a:t>Proteção Social Especial</a:t>
            </a:r>
          </a:p>
          <a:p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94167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9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01099"/>
              </p:ext>
            </p:extLst>
          </p:nvPr>
        </p:nvGraphicFramePr>
        <p:xfrm>
          <a:off x="539551" y="1700808"/>
          <a:ext cx="8136905" cy="2536528"/>
        </p:xfrm>
        <a:graphic>
          <a:graphicData uri="http://schemas.openxmlformats.org/drawingml/2006/table">
            <a:tbl>
              <a:tblPr firstRow="1" firstCol="1" bandRow="1"/>
              <a:tblGrid>
                <a:gridCol w="1872209"/>
                <a:gridCol w="1872208"/>
                <a:gridCol w="2088232"/>
                <a:gridCol w="2304256"/>
              </a:tblGrid>
              <a:tr h="229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Ampliar a cobertura do PAEFI nos municípios com mais de 20.000 habitantes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Quantidade de CREAS implantados nos municípios com mais de 20.000 habitantes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Implantar 1 CREAS em municípios entre 20 e 200 mil habitantes;  Implantar 1 CREAS para cada conjunto de 200.000  habitantes para os municípios acima de 200 mil habitantes;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Para os  municípios que possuem entre 20 e 200 mil habitantes é necessário implantar no mínimo 1 CREAS, para os municípios com mais de 200 mil habitantes aplica-se a seguinte fórmula: População do município/200.000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155754"/>
              </p:ext>
            </p:extLst>
          </p:nvPr>
        </p:nvGraphicFramePr>
        <p:xfrm>
          <a:off x="2267744" y="4509120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178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168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45894" y="6309320"/>
            <a:ext cx="1997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DBA (dez 2013/2014)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2630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9 - </a:t>
            </a:r>
            <a:r>
              <a:rPr lang="pt-BR" sz="1400" b="1" dirty="0" smtClean="0">
                <a:solidFill>
                  <a:srgbClr val="000000"/>
                </a:solidFill>
              </a:rPr>
              <a:t>Ampliar a cobertura do PAEFI nos municípios com mais de 20.000 habitantes</a:t>
            </a:r>
            <a:r>
              <a:rPr lang="pt-BR" sz="1400" b="1" dirty="0" smtClean="0"/>
              <a:t>: </a:t>
            </a:r>
            <a:r>
              <a:rPr lang="pt-BR" sz="1400" dirty="0" smtClean="0">
                <a:solidFill>
                  <a:srgbClr val="000000"/>
                </a:solidFill>
              </a:rPr>
              <a:t>Implantar 1 CREAS em municípios entre 20 e 200 mil habitantes;  Implantar 1 CREAS para cada conjunto de 200.000  habitantes para os municípios acima de 200 mil habitantes.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043854"/>
              </p:ext>
            </p:extLst>
          </p:nvPr>
        </p:nvGraphicFramePr>
        <p:xfrm>
          <a:off x="539552" y="2132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91680" y="159744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5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180690"/>
              </p:ext>
            </p:extLst>
          </p:nvPr>
        </p:nvGraphicFramePr>
        <p:xfrm>
          <a:off x="251520" y="1412776"/>
          <a:ext cx="8496944" cy="2506218"/>
        </p:xfrm>
        <a:graphic>
          <a:graphicData uri="http://schemas.openxmlformats.org/drawingml/2006/table">
            <a:tbl>
              <a:tblPr firstRow="1" firstCol="1" bandRow="1"/>
              <a:tblGrid>
                <a:gridCol w="2095137"/>
                <a:gridCol w="1940594"/>
                <a:gridCol w="2215446"/>
                <a:gridCol w="2245767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Identificar e cadastrar famílias no CadÚnico com a presença de crianças e adolescentes em situação de trabalho infantil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Taxa de cadastramento - Trabalho Infantil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70% de cadastros até o fim de 2016 nos municípios com alta incidência que aderiram ao cofinancimento das ações estratégicas do PETI/2013; 70% de cadastros até o fim de 2017 nos municípios com alta incidência que aderiram ao cofinancimento das ações estratégicas do PETI/2014; 50% de identificação e cadastramento das famílias com a presença de trabalho infantil para os demais municípios.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cadastramento = Total de famílias com presença de crianças e adolescentes em situação de trabalho infantil cadastradas no CadÚnico/Total de famílias com presença de crianças e adolescentes em situação de trabalho infantil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b="1" dirty="0" smtClean="0"/>
              <a:t>Meta 10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85891"/>
              </p:ext>
            </p:extLst>
          </p:nvPr>
        </p:nvGraphicFramePr>
        <p:xfrm>
          <a:off x="2267744" y="4221088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72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45893" y="6032321"/>
            <a:ext cx="3531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CadÚnico/dez2013/2014 e Censo IBGE (2010)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74485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sz="1200" b="1" dirty="0" smtClean="0"/>
              <a:t>Meta 10: </a:t>
            </a:r>
            <a:r>
              <a:rPr lang="pt-BR" sz="1200" dirty="0" smtClean="0"/>
              <a:t>70% de cadastros até o fim de 2016 nos municípios com alta incidência que aderiram ao </a:t>
            </a:r>
            <a:r>
              <a:rPr lang="pt-BR" sz="1200" dirty="0" err="1" smtClean="0"/>
              <a:t>cofinancimento</a:t>
            </a:r>
            <a:r>
              <a:rPr lang="pt-BR" sz="1200" dirty="0" smtClean="0"/>
              <a:t> das ações estratégicas do PETI/2013; 70% de cadastros até o fim de 2017 nos municípios com alta incidência que aderiram ao </a:t>
            </a:r>
            <a:r>
              <a:rPr lang="pt-BR" sz="1200" dirty="0" err="1" smtClean="0"/>
              <a:t>cofinancimento</a:t>
            </a:r>
            <a:r>
              <a:rPr lang="pt-BR" sz="1200" dirty="0" smtClean="0"/>
              <a:t> das ações estratégicas do PETI/2014; 50% de identificação e cadastramento das famílias com a presença de trabalho infantil para os demais municípios.</a:t>
            </a:r>
            <a:endParaRPr lang="pt-BR" sz="1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548197"/>
              </p:ext>
            </p:extLst>
          </p:nvPr>
        </p:nvGraphicFramePr>
        <p:xfrm>
          <a:off x="467544" y="2132856"/>
          <a:ext cx="7931224" cy="37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91680" y="17821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8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03768"/>
              </p:ext>
            </p:extLst>
          </p:nvPr>
        </p:nvGraphicFramePr>
        <p:xfrm>
          <a:off x="683566" y="1844824"/>
          <a:ext cx="7848873" cy="2089912"/>
        </p:xfrm>
        <a:graphic>
          <a:graphicData uri="http://schemas.openxmlformats.org/drawingml/2006/table">
            <a:tbl>
              <a:tblPr firstRow="1" firstCol="1" bandRow="1"/>
              <a:tblGrid>
                <a:gridCol w="1728194"/>
                <a:gridCol w="1999727"/>
                <a:gridCol w="2046472"/>
                <a:gridCol w="2074480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Cadastrar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população em situação de rua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Taxa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cadastramento -POP Rua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70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de identificação e cadastramento no CadÚnico das pessoas em situação de rua em acompanhamento pelo PAEFI;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Taxa de cadastramento = Total de pessoas em situação de rua de acordo com as estimativas do município/Total de pessoas em situação de rua cadastradas no CadÚnico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405336"/>
              </p:ext>
            </p:extLst>
          </p:nvPr>
        </p:nvGraphicFramePr>
        <p:xfrm>
          <a:off x="2267744" y="4221088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32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15,6%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245893" y="6032321"/>
            <a:ext cx="3172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2014 e CadÚnico (dez/2014)</a:t>
            </a:r>
            <a:endParaRPr lang="pt-BR" sz="12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11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887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11: Cadastrar população em situação de rua: </a:t>
            </a:r>
            <a:r>
              <a:rPr lang="pt-BR" sz="1400" dirty="0" smtClean="0"/>
              <a:t>70% de identificação e cadastramento no CadÚnico das pessoas em situação de rua em acompanhamento pelo PAEFI</a:t>
            </a: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671847"/>
              </p:ext>
            </p:extLst>
          </p:nvPr>
        </p:nvGraphicFramePr>
        <p:xfrm>
          <a:off x="539552" y="1988840"/>
          <a:ext cx="7859216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75026" y="17008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911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223130"/>
              </p:ext>
            </p:extLst>
          </p:nvPr>
        </p:nvGraphicFramePr>
        <p:xfrm>
          <a:off x="395536" y="1700808"/>
          <a:ext cx="8136904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1368152"/>
                <a:gridCol w="2232248"/>
                <a:gridCol w="2592288"/>
                <a:gridCol w="1944216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Atender a população de rua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Existência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 serviços para a População de Rua nos municípios com mais de 100.000 habitantes e de regiões metropolitanas com 50.000 ou mais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 dos serviços para população em situação de rua - Serviço Especializado para População em Situação de Rua, Serviço de Abordagem Social e Serviço de Acolhimento para pessoa em situação de rua - nos municípios com mais de 100.000 habitantes e de regiões metropolitanas com 50.000 ou mais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 município oferta Serviço Especializado para População em Situação de Rua, Serviço de Abordagem Social e Serviço de Acolhimento para pessoa em situação de rua? SIM ou NÃO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12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175041"/>
              </p:ext>
            </p:extLst>
          </p:nvPr>
        </p:nvGraphicFramePr>
        <p:xfrm>
          <a:off x="2339752" y="4581128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37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37,8%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6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12 -  Atender a população de rua: </a:t>
            </a:r>
            <a:r>
              <a:rPr lang="pt-BR" sz="1400" dirty="0" smtClean="0"/>
              <a:t>100% dos serviços para população em situação de rua - Serviço Especializado para População em Situação de Rua, Serviço de Abordagem Social e Serviço de Acolhimento para pessoa em situação de rua - nos municípios com mais de 100.000 habitantes e de regiões </a:t>
            </a: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187684"/>
              </p:ext>
            </p:extLst>
          </p:nvPr>
        </p:nvGraphicFramePr>
        <p:xfrm>
          <a:off x="539552" y="2132856"/>
          <a:ext cx="7859216" cy="384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675026" y="17008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0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89231"/>
              </p:ext>
            </p:extLst>
          </p:nvPr>
        </p:nvGraphicFramePr>
        <p:xfrm>
          <a:off x="395536" y="1628800"/>
          <a:ext cx="7992888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1360640"/>
                <a:gridCol w="1663696"/>
                <a:gridCol w="2016224"/>
                <a:gridCol w="2952328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Acompanhar pelo PAEFI as famílias com crianças e adolescentes em serviço de acolhimento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Taxa de acompanhamento do PAEFI de familias com crianças e/ou adolescentes em serviços de acolhimento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Atingir taxa de acompanhamento pelo PAEFI de 60% das famílias com crianças e adolescentes em serviço de acolhimento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de acompanhamento das famílias com crianças e/ou adolescentes pelo PAIF = Total de famílias com crianças e/ou adolescentes em situação de acolhimento acompanhadas pelo PAIF /Total de crianças e/ou adolescentes em serviços de acolhimento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13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78565"/>
              </p:ext>
            </p:extLst>
          </p:nvPr>
        </p:nvGraphicFramePr>
        <p:xfrm>
          <a:off x="2267744" y="4005064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170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46,5%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265947" y="5875720"/>
            <a:ext cx="3172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RMA 2014, Censo SUAS 2014 e </a:t>
            </a:r>
            <a:r>
              <a:rPr lang="pt-BR" sz="1200" dirty="0" err="1" smtClean="0"/>
              <a:t>CadSUAS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1994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Monitoramento do Pacto de Aprimoramento do SUAS – Gestão Municipal </a:t>
            </a:r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b="1" dirty="0" smtClean="0"/>
              <a:t>Minas Gerais</a:t>
            </a:r>
          </a:p>
          <a:p>
            <a:pPr marL="0" indent="0" algn="ctr">
              <a:buNone/>
            </a:pPr>
            <a:r>
              <a:rPr lang="pt-BR" b="1" dirty="0" smtClean="0"/>
              <a:t>2014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281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13: Acompanhar pelo PAEFI as famílias com crianças e adolescentes em serviço de acolhimento: </a:t>
            </a:r>
            <a:r>
              <a:rPr lang="pt-BR" sz="1400" dirty="0" smtClean="0"/>
              <a:t>Atingir taxa de acompanhamento pelo PAEFI de 60% das famílias com crianças e adolescentes em serviço de acolhimento </a:t>
            </a: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25749"/>
              </p:ext>
            </p:extLst>
          </p:nvPr>
        </p:nvGraphicFramePr>
        <p:xfrm>
          <a:off x="539552" y="2132856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53322" y="168391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8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14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dirty="0"/>
              <a:t>Reordenar os Serviços de Acolhimento para Crianças e Adolescentes: </a:t>
            </a:r>
            <a:r>
              <a:rPr lang="pt-BR" sz="2000" dirty="0"/>
              <a:t>Reordenar 100% dos serviços de acolhimento para crianças e adolescente em conformidade com as </a:t>
            </a:r>
            <a:r>
              <a:rPr lang="pt-BR" sz="2000" dirty="0" err="1"/>
              <a:t>pactuações</a:t>
            </a:r>
            <a:r>
              <a:rPr lang="pt-BR" sz="2000" dirty="0"/>
              <a:t> da CIT e resoluções do </a:t>
            </a:r>
            <a:r>
              <a:rPr lang="pt-BR" sz="2000" dirty="0" smtClean="0"/>
              <a:t>CNAS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ctr">
              <a:buNone/>
            </a:pPr>
            <a:r>
              <a:rPr lang="pt-BR" sz="2000" b="1" dirty="0" smtClean="0"/>
              <a:t>META AINDA NÃO FOI CALCULADA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49367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451942"/>
              </p:ext>
            </p:extLst>
          </p:nvPr>
        </p:nvGraphicFramePr>
        <p:xfrm>
          <a:off x="467544" y="1772816"/>
          <a:ext cx="8280920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2041871"/>
                <a:gridCol w="1891256"/>
                <a:gridCol w="2159122"/>
                <a:gridCol w="2188671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Acompanhar pelo PAEFI as famílias com violação de direitos em decorrência do uso de substâncias psicoativas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Quantidade de CREAS que realizam acompanhamento de familias com presença de violação de direitos em decorrência do uso de substâncias psicoativas?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Realizar em 100% dos CREAS o acompanhamento de famílias com presença de violação de direitos em decorrência do uso de substâncias psicoativas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Todos os CREAS realizam acompanhamento de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famílias 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 presença de violação de direitos em decorrência do uso de substâncias psicoativas? SIM ou NÃO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15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302552"/>
              </p:ext>
            </p:extLst>
          </p:nvPr>
        </p:nvGraphicFramePr>
        <p:xfrm>
          <a:off x="2267744" y="4293096"/>
          <a:ext cx="4752528" cy="2087328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</a:t>
                      </a:r>
                      <a:r>
                        <a:rPr lang="pt-BR" sz="16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 </a:t>
                      </a:r>
                      <a:r>
                        <a:rPr lang="pt-BR" sz="16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aplica: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217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223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79,7%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93,7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62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15: </a:t>
            </a:r>
            <a:r>
              <a:rPr lang="pt-BR" sz="1400" dirty="0" smtClean="0">
                <a:solidFill>
                  <a:srgbClr val="000000"/>
                </a:solidFill>
              </a:rPr>
              <a:t>Realizar em 100% dos CREAS o acompanhamento de famílias com presença de violação de direitos em decorrência do uso de substâncias psicoativas.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276639"/>
              </p:ext>
            </p:extLst>
          </p:nvPr>
        </p:nvGraphicFramePr>
        <p:xfrm>
          <a:off x="395536" y="220486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53322" y="1683911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4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274983"/>
              </p:ext>
            </p:extLst>
          </p:nvPr>
        </p:nvGraphicFramePr>
        <p:xfrm>
          <a:off x="251520" y="1844824"/>
          <a:ext cx="8640960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2130648"/>
                <a:gridCol w="1973485"/>
                <a:gridCol w="2252996"/>
                <a:gridCol w="2283831"/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Implantar Unidades de Acolhimento  (residência inclusiva)  para  pessoas com deficiência em situação de dependência com rompimento de vínculos familiares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 de unidades implantadas em relação ao total de unidades pactuadas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Implantar 100% das unidades de acolhimento (residência inclusiva) para  pessoas com deficiência em situação de dependência com rompimento de vínculos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familiares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 de implantação das residências inclusivas= Total de unidades implantadas / Total de unidades pactuadas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b="1" dirty="0" smtClean="0"/>
              <a:t>Meta 16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759131"/>
              </p:ext>
            </p:extLst>
          </p:nvPr>
        </p:nvGraphicFramePr>
        <p:xfrm>
          <a:off x="2411760" y="4149080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19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39752" y="5874673"/>
            <a:ext cx="937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DPSE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23000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16: </a:t>
            </a:r>
            <a:r>
              <a:rPr lang="pt-BR" sz="1400" b="1" dirty="0" smtClean="0">
                <a:solidFill>
                  <a:srgbClr val="000000"/>
                </a:solidFill>
              </a:rPr>
              <a:t>Implantar Unidades de Acolhimento  (residência inclusiva)  para  pessoas com deficiência em situação de dependência com rompimento de vínculos familiares: </a:t>
            </a:r>
            <a:r>
              <a:rPr lang="pt-BR" sz="1400" dirty="0" smtClean="0">
                <a:solidFill>
                  <a:srgbClr val="000000"/>
                </a:solidFill>
              </a:rPr>
              <a:t>Implantar 100% das unidades de acolhimento (residência inclusiva) para  pessoas com deficiência em situação de dependência com rompimento de vínculos familiares, conforme pactuado na CIT e deliberado pelo CNAS</a:t>
            </a: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795064"/>
              </p:ext>
            </p:extLst>
          </p:nvPr>
        </p:nvGraphicFramePr>
        <p:xfrm>
          <a:off x="683568" y="2248883"/>
          <a:ext cx="7787208" cy="36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22101" y="186857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75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/>
              <a:t>Metas e Prioridades para a </a:t>
            </a:r>
          </a:p>
          <a:p>
            <a:pPr marL="0" indent="0" algn="ctr">
              <a:buNone/>
            </a:pPr>
            <a:r>
              <a:rPr lang="pt-BR" sz="4400" b="1" dirty="0" smtClean="0"/>
              <a:t>Gestão do SUAS</a:t>
            </a:r>
            <a:endParaRPr lang="pt-BR" sz="4400" b="1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11827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b="1" dirty="0" smtClean="0"/>
              <a:t>Meta 17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29600" cy="20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06948"/>
              </p:ext>
            </p:extLst>
          </p:nvPr>
        </p:nvGraphicFramePr>
        <p:xfrm>
          <a:off x="2411760" y="4005064"/>
          <a:ext cx="4752528" cy="1739440"/>
        </p:xfrm>
        <a:graphic>
          <a:graphicData uri="http://schemas.openxmlformats.org/drawingml/2006/table">
            <a:tbl>
              <a:tblPr firstRow="1" firstCol="1" bandRow="1"/>
              <a:tblGrid>
                <a:gridCol w="1235658"/>
                <a:gridCol w="1140606"/>
                <a:gridCol w="1207575"/>
                <a:gridCol w="1168689"/>
              </a:tblGrid>
              <a:tr h="347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municípios aos quais a meta se aplica: 853</a:t>
                      </a:r>
                      <a:endParaRPr lang="pt-BR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37,2%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38,1%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11760" y="5863388"/>
            <a:ext cx="2918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2014 - Gestão Municipal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92435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17 - </a:t>
            </a:r>
            <a:r>
              <a:rPr lang="pt-BR" sz="1400" b="1" dirty="0" err="1" smtClean="0">
                <a:solidFill>
                  <a:srgbClr val="000000"/>
                </a:solidFill>
              </a:rPr>
              <a:t>Desprecarizar</a:t>
            </a:r>
            <a:r>
              <a:rPr lang="pt-BR" sz="1400" b="1" dirty="0" smtClean="0">
                <a:solidFill>
                  <a:srgbClr val="000000"/>
                </a:solidFill>
              </a:rPr>
              <a:t> os vínculos trabalhistas no SUAS</a:t>
            </a:r>
            <a:r>
              <a:rPr lang="pt-BR" sz="1400" b="1" dirty="0" smtClean="0"/>
              <a:t> : </a:t>
            </a:r>
            <a:r>
              <a:rPr lang="pt-BR" sz="1400" dirty="0" smtClean="0">
                <a:solidFill>
                  <a:srgbClr val="000000"/>
                </a:solidFill>
              </a:rPr>
              <a:t>Atingir  o percentual mínimo 60% de trabalhadores do SUAS de nível superior e médio com vínculo de servidor estatutário ou empregado público.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01632"/>
              </p:ext>
            </p:extLst>
          </p:nvPr>
        </p:nvGraphicFramePr>
        <p:xfrm>
          <a:off x="755576" y="2204864"/>
          <a:ext cx="8003232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22101" y="186857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63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b="1" dirty="0" smtClean="0"/>
              <a:t>Meta 18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558830"/>
              </p:ext>
            </p:extLst>
          </p:nvPr>
        </p:nvGraphicFramePr>
        <p:xfrm>
          <a:off x="467544" y="1484784"/>
          <a:ext cx="8064897" cy="22169348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800200"/>
                <a:gridCol w="3096344"/>
                <a:gridCol w="1656185"/>
              </a:tblGrid>
              <a:tr h="478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52" marR="25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52" marR="25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52" marR="25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52" marR="2545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Estruturar as SMAS com formalização de áreas essenciais</a:t>
                      </a:r>
                    </a:p>
                  </a:txBody>
                  <a:tcPr marL="25452" marR="25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Quantidade de municípios com SMAS estruturadas com áreas essenciais formalizadas institucionalmente, de acordo com o seu porte</a:t>
                      </a:r>
                    </a:p>
                  </a:txBody>
                  <a:tcPr marL="25452" marR="25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municípios de pequeno I e II e médio porte: 100%  dos municípios com instituição formal, na estrutura do órgão gestor de assistência social, as áreas constituídas de Proteção Social Básica, Proteção Social Especial e a área de Gestão do SUAS com competência de Vigilância Socioassistencial</a:t>
                      </a: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municípios </a:t>
                      </a: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grande porte e metrópole: 100% dos </a:t>
                      </a:r>
                      <a:r>
                        <a:rPr lang="pt-BR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municípios </a:t>
                      </a: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 instituição formal, na estrutura do órgão gestor de assistência social, áreas constituídas de Proteção Social Básica, Proteção Social Especial, com subdivisão de Média e Alta Complexidade, Gestão Financeira e Orçamentária, Gestão de Benefícios Assistenciais e Transferência de Renda, área de Gestão do SUAS com competência de: Gestão do Trabalho,  Regulação do SUAS e Vigilância Socioassistencial</a:t>
                      </a:r>
                    </a:p>
                  </a:txBody>
                  <a:tcPr marL="25452" marR="25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município possui, na estrutura do órgão gestor de assistência social, as citadas áreas constituídas como subdivisões administrativas, conforme seu porte? SIM ou NÃO</a:t>
                      </a:r>
                    </a:p>
                  </a:txBody>
                  <a:tcPr marL="25452" marR="2545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07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 smtClean="0"/>
              <a:t>Metas e Prioridades para a </a:t>
            </a:r>
            <a:r>
              <a:rPr lang="pt-BR" sz="4400" b="1" dirty="0" smtClean="0"/>
              <a:t>Proteção Social Básica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893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18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82081"/>
              </p:ext>
            </p:extLst>
          </p:nvPr>
        </p:nvGraphicFramePr>
        <p:xfrm>
          <a:off x="2411760" y="2924943"/>
          <a:ext cx="4392488" cy="1654760"/>
        </p:xfrm>
        <a:graphic>
          <a:graphicData uri="http://schemas.openxmlformats.org/drawingml/2006/table">
            <a:tbl>
              <a:tblPr firstRow="1" firstCol="1" bandRow="1"/>
              <a:tblGrid>
                <a:gridCol w="1142046"/>
                <a:gridCol w="1054198"/>
                <a:gridCol w="1116090"/>
                <a:gridCol w="1080154"/>
              </a:tblGrid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 aos quais a meta se aplica: 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14,3%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411760" y="4725144"/>
            <a:ext cx="2918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2014 - Gestão Municipal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46292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18 - </a:t>
            </a:r>
            <a:r>
              <a:rPr lang="pt-BR" sz="1400" b="1" dirty="0" smtClean="0">
                <a:solidFill>
                  <a:srgbClr val="000000"/>
                </a:solidFill>
              </a:rPr>
              <a:t>Estruturar as SMAS com formalização de áreas essenciais</a:t>
            </a:r>
            <a:r>
              <a:rPr lang="pt-BR" sz="1400" b="1" dirty="0" smtClean="0"/>
              <a:t>: </a:t>
            </a:r>
            <a:r>
              <a:rPr lang="pt-BR" sz="1400" b="1" u="sng" dirty="0" smtClean="0">
                <a:solidFill>
                  <a:srgbClr val="000000"/>
                </a:solidFill>
              </a:rPr>
              <a:t>municípios de pequeno I e II e médio porte:</a:t>
            </a:r>
            <a:r>
              <a:rPr lang="pt-BR" sz="1400" dirty="0" smtClean="0">
                <a:solidFill>
                  <a:srgbClr val="000000"/>
                </a:solidFill>
              </a:rPr>
              <a:t> formalização das áreas: PSB, PSE e Gestão do SUAS (Vigilância Socioassistencial);  </a:t>
            </a:r>
            <a:r>
              <a:rPr lang="pt-BR" sz="1400" b="1" u="sng" dirty="0" smtClean="0">
                <a:solidFill>
                  <a:srgbClr val="000000"/>
                </a:solidFill>
              </a:rPr>
              <a:t>municípios de grande porte e metrópole:</a:t>
            </a:r>
            <a:r>
              <a:rPr lang="pt-BR" sz="1400" dirty="0" smtClean="0">
                <a:solidFill>
                  <a:srgbClr val="000000"/>
                </a:solidFill>
              </a:rPr>
              <a:t> formalização das áreas: PSB, PSE, Gestão Financeira e Orçamentária, Gestão de Benefícios Assistenciais e Transferência de Renda, Gestão do SUAS (Gestão do Trabalho,  Regulação do SUAS e Vigilância Socioassistencial).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805274"/>
              </p:ext>
            </p:extLst>
          </p:nvPr>
        </p:nvGraphicFramePr>
        <p:xfrm>
          <a:off x="539552" y="2564904"/>
          <a:ext cx="806489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12730" y="205883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59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/>
              <a:t>Meta 19</a:t>
            </a:r>
            <a:endParaRPr lang="pt-B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" y="1950429"/>
            <a:ext cx="8229600" cy="155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790685"/>
              </p:ext>
            </p:extLst>
          </p:nvPr>
        </p:nvGraphicFramePr>
        <p:xfrm>
          <a:off x="2411760" y="3861048"/>
          <a:ext cx="4392488" cy="1654760"/>
        </p:xfrm>
        <a:graphic>
          <a:graphicData uri="http://schemas.openxmlformats.org/drawingml/2006/table">
            <a:tbl>
              <a:tblPr firstRow="1" firstCol="1" bandRow="1"/>
              <a:tblGrid>
                <a:gridCol w="1142046"/>
                <a:gridCol w="1054198"/>
                <a:gridCol w="1116090"/>
                <a:gridCol w="1080154"/>
              </a:tblGrid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 aos quais a meta se aplica: 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18,1%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11760" y="5661248"/>
            <a:ext cx="2918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2014 - Gestão Municipal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36246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19 -  </a:t>
            </a:r>
            <a:r>
              <a:rPr lang="pt-BR" sz="1400" b="1" dirty="0" smtClean="0">
                <a:solidFill>
                  <a:srgbClr val="000000"/>
                </a:solidFill>
              </a:rPr>
              <a:t>Adequar a legislação Municipal à legislação do SUAS</a:t>
            </a:r>
            <a:r>
              <a:rPr lang="pt-BR" sz="1400" b="1" dirty="0" smtClean="0"/>
              <a:t> : </a:t>
            </a:r>
            <a:r>
              <a:rPr lang="pt-BR" sz="1400" dirty="0" smtClean="0">
                <a:solidFill>
                  <a:srgbClr val="000000"/>
                </a:solidFill>
              </a:rPr>
              <a:t>100% dos municípios com Lei que regulamenta a Assistência Social e o SUAS atualizada.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37465"/>
              </p:ext>
            </p:extLst>
          </p:nvPr>
        </p:nvGraphicFramePr>
        <p:xfrm>
          <a:off x="755576" y="2204864"/>
          <a:ext cx="76328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12730" y="184482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11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476872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dirty="0"/>
              <a:t>Metas e Prioridades para </a:t>
            </a:r>
            <a:r>
              <a:rPr lang="pt-BR" sz="4400" dirty="0" smtClean="0"/>
              <a:t>o </a:t>
            </a:r>
            <a:r>
              <a:rPr lang="pt-BR" sz="4400" b="1" dirty="0" smtClean="0"/>
              <a:t>Controle Social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4275251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b="1" dirty="0" smtClean="0"/>
              <a:t>Meta 20</a:t>
            </a:r>
            <a:endParaRPr lang="pt-B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223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41168"/>
              </p:ext>
            </p:extLst>
          </p:nvPr>
        </p:nvGraphicFramePr>
        <p:xfrm>
          <a:off x="2411760" y="4365104"/>
          <a:ext cx="4392488" cy="1654760"/>
        </p:xfrm>
        <a:graphic>
          <a:graphicData uri="http://schemas.openxmlformats.org/drawingml/2006/table">
            <a:tbl>
              <a:tblPr firstRow="1" firstCol="1" bandRow="1"/>
              <a:tblGrid>
                <a:gridCol w="1142046"/>
                <a:gridCol w="1054198"/>
                <a:gridCol w="1116090"/>
                <a:gridCol w="1080154"/>
              </a:tblGrid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 aos quais a meta se aplica: 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23,8%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26,6%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11760" y="6093296"/>
            <a:ext cx="2405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2014 - Conselho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991116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20 : </a:t>
            </a:r>
            <a:r>
              <a:rPr lang="pt-BR" sz="1400" dirty="0" smtClean="0">
                <a:solidFill>
                  <a:srgbClr val="000000"/>
                </a:solidFill>
              </a:rPr>
              <a:t>Atingir 100% dos Conselhos Municipais de Assistência Social com  representantes de usuários e dos trabalhadores do SUAS na representação da sociedade civil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638857"/>
              </p:ext>
            </p:extLst>
          </p:nvPr>
        </p:nvGraphicFramePr>
        <p:xfrm>
          <a:off x="539552" y="2276872"/>
          <a:ext cx="7931224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1612730" y="184482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t-BR" b="1" dirty="0">
                <a:solidFill>
                  <a:srgbClr val="000000"/>
                </a:solidFill>
              </a:rPr>
              <a:t>Percentual de municípios que atingiram a meta </a:t>
            </a:r>
            <a:r>
              <a:rPr lang="pt-BR" b="1" dirty="0" smtClean="0">
                <a:solidFill>
                  <a:srgbClr val="000000"/>
                </a:solidFill>
              </a:rPr>
              <a:t>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0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pt-BR" b="1" dirty="0" smtClean="0"/>
              <a:t>Meta 21</a:t>
            </a:r>
            <a:endParaRPr lang="pt-B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178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102814"/>
              </p:ext>
            </p:extLst>
          </p:nvPr>
        </p:nvGraphicFramePr>
        <p:xfrm>
          <a:off x="2411760" y="4221088"/>
          <a:ext cx="4392488" cy="1654760"/>
        </p:xfrm>
        <a:graphic>
          <a:graphicData uri="http://schemas.openxmlformats.org/drawingml/2006/table">
            <a:tbl>
              <a:tblPr firstRow="1" firstCol="1" bandRow="1"/>
              <a:tblGrid>
                <a:gridCol w="1142046"/>
                <a:gridCol w="1054198"/>
                <a:gridCol w="1116090"/>
                <a:gridCol w="1080154"/>
              </a:tblGrid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 aos quais a meta se aplica: 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725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781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91,6%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599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1600" b="1" dirty="0"/>
              <a:t>META </a:t>
            </a:r>
            <a:r>
              <a:rPr lang="pt-BR" sz="1600" b="1" dirty="0" smtClean="0"/>
              <a:t>21: </a:t>
            </a:r>
            <a:r>
              <a:rPr lang="pt-BR" sz="1600" dirty="0">
                <a:solidFill>
                  <a:srgbClr val="000000"/>
                </a:solidFill>
              </a:rPr>
              <a:t>Atingir 100% dos Conselhos Municipais de Assistência Social como instância de controle social do PBF</a:t>
            </a:r>
            <a:endParaRPr lang="pt-BR" sz="16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544860"/>
              </p:ext>
            </p:extLst>
          </p:nvPr>
        </p:nvGraphicFramePr>
        <p:xfrm>
          <a:off x="539552" y="1988840"/>
          <a:ext cx="80648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78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/>
              <a:t>RI do Pacto de Aprimoramento</a:t>
            </a:r>
            <a:br>
              <a:rPr lang="pt-BR" b="1" dirty="0"/>
            </a:br>
            <a:r>
              <a:rPr lang="pt-BR" sz="3600" b="1" dirty="0"/>
              <a:t>do SUAS – Gestão Municipal</a:t>
            </a:r>
            <a:br>
              <a:rPr lang="pt-BR" sz="3600" b="1" dirty="0"/>
            </a:b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23928" y="2247250"/>
            <a:ext cx="4977185" cy="230832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/>
              <a:t>Período de Vigência do Pacto de Aprimoramento - GM: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/>
              <a:t>2014-2017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endParaRPr lang="pt-BR" sz="1600" dirty="0" smtClean="0"/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600" dirty="0" smtClean="0"/>
              <a:t>Regularidade/Periodicidade: 1 ano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/>
              <a:t>1ª versão foi aberta em 08 de abril de 2015 com a linha de base de 2013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pt-BR" sz="1600" dirty="0" smtClean="0"/>
              <a:t>A 2ª versão estará disponível até julho de 2015 com dados de 2014</a:t>
            </a:r>
          </a:p>
          <a:p>
            <a:pPr lvl="1" algn="just">
              <a:defRPr/>
            </a:pPr>
            <a:endParaRPr lang="pt-BR" sz="1600" dirty="0" smtClean="0"/>
          </a:p>
        </p:txBody>
      </p:sp>
      <p:pic>
        <p:nvPicPr>
          <p:cNvPr id="5" name="Picture 2" descr="C:\Users\ana.carolina\Desktop\Pag inicial 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" y="2348880"/>
            <a:ext cx="3898323" cy="44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20080"/>
          </a:xfrm>
        </p:spPr>
        <p:txBody>
          <a:bodyPr/>
          <a:lstStyle/>
          <a:p>
            <a:r>
              <a:rPr lang="pt-BR" sz="3600" b="1" dirty="0" smtClean="0"/>
              <a:t>Meta 1</a:t>
            </a:r>
            <a:endParaRPr lang="pt-BR" sz="36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692637"/>
              </p:ext>
            </p:extLst>
          </p:nvPr>
        </p:nvGraphicFramePr>
        <p:xfrm>
          <a:off x="539552" y="1556792"/>
          <a:ext cx="8064897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1625987"/>
                <a:gridCol w="2081264"/>
                <a:gridCol w="2276382"/>
                <a:gridCol w="2081264"/>
              </a:tblGrid>
              <a:tr h="222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Prioridade 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Indicador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 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Cálculo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Acompanhar pelo PAIF as famílias registradas no Cadastro Único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Taxa de acompanhamento do PAIF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Municípios de pequeno porte I - taxa de acompanhamento do PAIF igual ou maio que 15%.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Demais portes - taxa de acompanhamento do PAIF igual ou maior que 10%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Tx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do PAIF = total de novas famílias inseridas no acompanhamento do PAIF (soma dos valores de A2/Total de famílias cadastradas no CadÚnico com renda per capita mensal de até 1/2 salário mínimo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25337"/>
              </p:ext>
            </p:extLst>
          </p:nvPr>
        </p:nvGraphicFramePr>
        <p:xfrm>
          <a:off x="2411760" y="4653136"/>
          <a:ext cx="482453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254379"/>
                <a:gridCol w="1157889"/>
                <a:gridCol w="1225871"/>
                <a:gridCol w="118639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aos quais a meta se aplica: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31,80%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196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23,00%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482046" y="6165304"/>
            <a:ext cx="3844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 RMA 2013/2014 e CadÚnico (dez/2013 e dez/2014)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2471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76800" y="2667000"/>
            <a:ext cx="3636243" cy="163121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Na 2ª página ou aba há um Quadro Síntese, no qual resume-se a situação do município para todas as Metas calculadas</a:t>
            </a:r>
          </a:p>
        </p:txBody>
      </p:sp>
      <p:pic>
        <p:nvPicPr>
          <p:cNvPr id="5" name="Picture 2" descr="C:\Users\ana.carolina\Desktop\Sintese 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4552"/>
            <a:ext cx="4038600" cy="566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08961" y="1844824"/>
            <a:ext cx="3636243" cy="335476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Para cada uma das Metas, o RI apresenta: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 smtClean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 a Especificação da Meta;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 a situação do Município em 2013; e ...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</p:txBody>
      </p:sp>
      <p:pic>
        <p:nvPicPr>
          <p:cNvPr id="5" name="Picture 2" descr="C:\Users\ana.carolina\Desktop\Meta 1 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7737"/>
            <a:ext cx="4200743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a.carolina\Desktop\Acompanhamento da meta 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8455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 txBox="1"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  <a:defRPr/>
            </a:pPr>
            <a:r>
              <a:rPr lang="pt-BR" sz="2400" dirty="0" smtClean="0"/>
              <a:t>... O acompanhamento da Meta com o histórico dos anos de vigência do Pacto</a:t>
            </a:r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2487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carolina\Desktop\Pag inicial sagi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1113"/>
            <a:ext cx="7632848" cy="535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323528" y="10527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hlinkClick r:id="rId3"/>
              </a:rPr>
              <a:t>http://aplicacoes.mds.gov.br/sagi/portal</a:t>
            </a:r>
            <a:r>
              <a:rPr lang="pt-BR" sz="1600" dirty="0" smtClean="0">
                <a:hlinkClick r:id="rId3"/>
              </a:rPr>
              <a:t>/</a:t>
            </a:r>
            <a:endParaRPr lang="pt-BR" sz="1600" dirty="0" smtClean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3586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carolina\Desktop\Pag inicial sag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10" y="1600200"/>
            <a:ext cx="5665374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395536" y="98072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http://aplicacoes.mds.gov.br/sagi/RIv3/geral/index.php</a:t>
            </a:r>
            <a:r>
              <a:rPr lang="pt-BR" sz="1400" dirty="0" smtClean="0">
                <a:hlinkClick r:id="rId3"/>
              </a:rPr>
              <a:t>#</a:t>
            </a:r>
            <a:endParaRPr lang="pt-BR" sz="1400" dirty="0" smtClean="0"/>
          </a:p>
          <a:p>
            <a:endParaRPr lang="pt-BR" sz="1400" dirty="0"/>
          </a:p>
        </p:txBody>
      </p:sp>
      <p:sp>
        <p:nvSpPr>
          <p:cNvPr id="2" name="Seta para a direita 1"/>
          <p:cNvSpPr/>
          <p:nvPr/>
        </p:nvSpPr>
        <p:spPr>
          <a:xfrm>
            <a:off x="1331640" y="4941168"/>
            <a:ext cx="648072" cy="21602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0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a.carolina\Desktop\sagi 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80" cy="54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2593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t="5051" r="14689" b="3312"/>
          <a:stretch/>
        </p:blipFill>
        <p:spPr bwMode="auto">
          <a:xfrm>
            <a:off x="1554680" y="1600200"/>
            <a:ext cx="60346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4932040" y="2420888"/>
            <a:ext cx="50405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7816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ana.carolina\Desktop\exportar relatóri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96" y="1600200"/>
            <a:ext cx="60114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V="1">
            <a:off x="2699792" y="5157192"/>
            <a:ext cx="576064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817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38" b="4013"/>
          <a:stretch/>
        </p:blipFill>
        <p:spPr bwMode="auto">
          <a:xfrm>
            <a:off x="0" y="1042393"/>
            <a:ext cx="8983745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665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Monitoramento do Pacto de Aprimoramento do SUAS – Gestão Estadual </a:t>
            </a:r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r>
              <a:rPr lang="pt-BR" b="1" dirty="0" smtClean="0"/>
              <a:t>Minas Gerais</a:t>
            </a:r>
          </a:p>
          <a:p>
            <a:pPr marL="0" indent="0" algn="ctr">
              <a:buNone/>
            </a:pPr>
            <a:r>
              <a:rPr lang="pt-BR" b="1" dirty="0"/>
              <a:t>2014</a:t>
            </a:r>
          </a:p>
          <a:p>
            <a:pPr marL="0" indent="0" algn="ctr">
              <a:buNone/>
            </a:pPr>
            <a:endParaRPr lang="pt-BR" b="1" dirty="0" smtClean="0"/>
          </a:p>
          <a:p>
            <a:pPr marL="0" indent="0" algn="ctr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sz="1600" dirty="0" smtClean="0"/>
              <a:t>O Pacto de aprimoramento do SUAS – Gestão Estadual </a:t>
            </a:r>
            <a:r>
              <a:rPr lang="pt-BR" sz="1600" dirty="0"/>
              <a:t>encontra-se em período de transição, sua revisão foi realizada em outubro de 2013 com validade até 2015, quando deverá ser elaborado um novo Pacto de Aprimoramento com validade de 4 anos.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5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1 - Acompanhar pelo PAIF, as famílias  com até ½ salário registradas no Cadastro Único: </a:t>
            </a:r>
            <a:r>
              <a:rPr lang="pt-BR" sz="1400" dirty="0" smtClean="0"/>
              <a:t>Municípios de pequeno porte I - taxa de acompanhamento do PAIF igual ou maior que 15%. Demais portes - taxa de acompanhamento do PAIF igual ou maior que 10%</a:t>
            </a:r>
            <a:br>
              <a:rPr lang="pt-BR" sz="1400" dirty="0" smtClean="0"/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337366"/>
              </p:ext>
            </p:extLst>
          </p:nvPr>
        </p:nvGraphicFramePr>
        <p:xfrm>
          <a:off x="539552" y="213285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2073218" y="1696281"/>
            <a:ext cx="611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BR" b="1" dirty="0" smtClean="0">
                <a:solidFill>
                  <a:srgbClr val="000000"/>
                </a:solidFill>
              </a:rPr>
              <a:t>Percentual de municípios que atingiram a meta – 2013 e 2014 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45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PRIORIDADE I - reordenamento institucional e programático dos órgãos gestores da assistência social dos Estados e do Distrito Federal para adequação ao SUAS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00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pt-BR" sz="1400" b="1" dirty="0">
                <a:cs typeface="Arial" charset="0"/>
              </a:rPr>
              <a:t>Meta 1 -</a:t>
            </a:r>
            <a:r>
              <a:rPr lang="pt-BR" sz="1400" dirty="0">
                <a:cs typeface="Arial" charset="0"/>
              </a:rPr>
              <a:t> Instituição na estrutura do órgão gestor de assistência social, áreas constituídas como subdivisões administrativas da Proteção Social Básica, Proteção Social Especial, Gestão do Fundo Estadual de Assistência Social e Gestão do SUAS com competência de Gestão do  Trabalho e Vigilância Socioassistencial</a:t>
            </a:r>
            <a:r>
              <a:rPr lang="pt-BR" sz="1400" b="1" dirty="0">
                <a:cs typeface="Arial" charset="0"/>
              </a:rPr>
              <a:t/>
            </a:r>
            <a:br>
              <a:rPr lang="pt-BR" sz="1400" b="1" dirty="0">
                <a:cs typeface="Arial" charset="0"/>
              </a:rPr>
            </a:br>
            <a:endParaRPr lang="pt-BR" sz="1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621003"/>
              </p:ext>
            </p:extLst>
          </p:nvPr>
        </p:nvGraphicFramePr>
        <p:xfrm>
          <a:off x="1403648" y="1988840"/>
          <a:ext cx="5976664" cy="2863571"/>
        </p:xfrm>
        <a:graphic>
          <a:graphicData uri="http://schemas.openxmlformats.org/drawingml/2006/table">
            <a:tbl>
              <a:tblPr/>
              <a:tblGrid>
                <a:gridCol w="3958770"/>
                <a:gridCol w="985841"/>
                <a:gridCol w="1032053"/>
              </a:tblGrid>
              <a:tr h="51738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Áreas Constituídas Formalmente como Subdivisões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administrativas na estrutura formal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órgão gestor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Básica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Especial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SUAS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do Trabalho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Gestão Financeira e Orçamentária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49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31640" y="4647618"/>
            <a:ext cx="3320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Censo SUAS 2013 e 2014 – Gestão Estadual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936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1600" b="1" dirty="0">
                <a:cs typeface="Arial" charset="0"/>
              </a:rPr>
              <a:t>Meta 2 - </a:t>
            </a:r>
            <a:r>
              <a:rPr lang="pt-BR" sz="1600" dirty="0">
                <a:cs typeface="Arial" charset="0"/>
              </a:rPr>
              <a:t>Quadro de pessoal efetivo correspondente às funções de gestão no órgão e em suas unidades administrativas descentralizadas se houver, assim como as equipes de referência das unidades públicas</a:t>
            </a:r>
            <a:r>
              <a:rPr lang="pt-BR" sz="1600" b="1" dirty="0">
                <a:cs typeface="Arial" charset="0"/>
              </a:rPr>
              <a:t/>
            </a:r>
            <a:br>
              <a:rPr lang="pt-BR" sz="1600" b="1" dirty="0">
                <a:cs typeface="Arial" charset="0"/>
              </a:rPr>
            </a:b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019035"/>
              </p:ext>
            </p:extLst>
          </p:nvPr>
        </p:nvGraphicFramePr>
        <p:xfrm>
          <a:off x="755576" y="2276872"/>
          <a:ext cx="7643192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540526" y="1890643"/>
            <a:ext cx="6631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Total de trabalhadores Secretaria Estadual (Sede + Serviços) por vínculo empregatício </a:t>
            </a:r>
          </a:p>
        </p:txBody>
      </p:sp>
    </p:spTree>
    <p:extLst>
      <p:ext uri="{BB962C8B-B14F-4D97-AF65-F5344CB8AC3E}">
        <p14:creationId xmlns:p14="http://schemas.microsoft.com/office/powerpoint/2010/main" val="36623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pt-BR" sz="1600" b="1" dirty="0">
                <a:cs typeface="Arial" charset="0"/>
              </a:rPr>
              <a:t>Meta 2 - </a:t>
            </a:r>
            <a:r>
              <a:rPr lang="pt-BR" sz="1600" dirty="0">
                <a:cs typeface="Arial" charset="0"/>
              </a:rPr>
              <a:t>Quadro de pessoal efetivo correspondente às funções de gestão no órgão e em suas unidades administrativas descentralizadas se houver, assim como as equipes de referência das unidades públicas</a:t>
            </a:r>
            <a:r>
              <a:rPr lang="pt-BR" sz="1600" b="1" dirty="0">
                <a:cs typeface="Arial" charset="0"/>
              </a:rPr>
              <a:t/>
            </a:r>
            <a:br>
              <a:rPr lang="pt-BR" sz="1600" b="1" dirty="0">
                <a:cs typeface="Arial" charset="0"/>
              </a:rPr>
            </a:b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1764414"/>
            <a:ext cx="6631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Total de trabalhadores Secretaria Estadual (Sede + Serviços) por </a:t>
            </a:r>
            <a:r>
              <a:rPr lang="pt-BR" sz="1400" b="1" dirty="0" smtClean="0"/>
              <a:t>escolaridade</a:t>
            </a:r>
            <a:endParaRPr lang="pt-BR" sz="1400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662504"/>
              </p:ext>
            </p:extLst>
          </p:nvPr>
        </p:nvGraphicFramePr>
        <p:xfrm>
          <a:off x="1187624" y="2348880"/>
          <a:ext cx="633670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4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PRIORIDADE II - ampliação da cobertura do Serviço de Proteção e Atendimento Especializado a Famílias e Indivíduos - PAEFI e Serviço de Acolhimento de Crianças e Adolescentes em municípios de Pequeno Porte I e II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18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pt-BR" sz="1600" b="1" dirty="0"/>
              <a:t>Meta 3 -</a:t>
            </a:r>
            <a:r>
              <a:rPr lang="pt-BR" sz="1600" dirty="0"/>
              <a:t> Implantar ou ampliar os Centros de Referência Especializados de Assistência Social - CREAS regionais até 2015 conforme pactuação na CIT e deliberado pelo CNAS</a:t>
            </a:r>
            <a:br>
              <a:rPr lang="pt-BR" sz="1600" dirty="0"/>
            </a:b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107790"/>
              </p:ext>
            </p:extLst>
          </p:nvPr>
        </p:nvGraphicFramePr>
        <p:xfrm>
          <a:off x="1532006" y="2253843"/>
          <a:ext cx="6480721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1006848"/>
                <a:gridCol w="980716"/>
                <a:gridCol w="979948"/>
                <a:gridCol w="1198995"/>
                <a:gridCol w="1089087"/>
                <a:gridCol w="1225127"/>
              </a:tblGrid>
              <a:tr h="5586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Oferta e aceite para implementação de serviço/unidade de caráter Regional de proteção social especial de média e alta complexidade - 2014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586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CREAS/PAEFI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Regionais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Acolhimento Criança/adolescente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Acolhimento 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adultos migrantes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3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Oferta</a:t>
                      </a:r>
                      <a:endParaRPr lang="pt-BR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Aceite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Oferta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Aceite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Oferta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Aceite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1511660" y="4007623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Coordenação Geral de Apoio à Execução de Projetos e Serviços – DPSE/SNAS/MDS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23528" y="465313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Minas </a:t>
            </a:r>
            <a:r>
              <a:rPr lang="pt-BR" sz="1600" dirty="0" smtClean="0"/>
              <a:t>Gerais atualmente </a:t>
            </a:r>
            <a:r>
              <a:rPr lang="pt-BR" sz="1600" dirty="0"/>
              <a:t>possui 4 Unidades/Serviços de Proteção e Atendimento Especializado a Famílias e Indivíduos (PAEFI</a:t>
            </a:r>
            <a:r>
              <a:rPr lang="pt-BR" sz="1600" dirty="0" smtClean="0"/>
              <a:t>), de caráter regional, </a:t>
            </a:r>
            <a:r>
              <a:rPr lang="pt-BR" sz="1600" dirty="0"/>
              <a:t>com repasse de recursos do estado para execução do PAEFI nos </a:t>
            </a:r>
            <a:r>
              <a:rPr lang="pt-BR" sz="1600" dirty="0" smtClean="0"/>
              <a:t>municípios-sede. (Fonte: Censo Suas 2014)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357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1800" b="1" dirty="0"/>
              <a:t>Meta 4 -</a:t>
            </a:r>
            <a:r>
              <a:rPr lang="pt-BR" sz="1800" dirty="0"/>
              <a:t> Garantir a cobertura de PAEFI/CREAS nos Municípios de Pequeno Porte I com unidades Municipais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774849"/>
              </p:ext>
            </p:extLst>
          </p:nvPr>
        </p:nvGraphicFramePr>
        <p:xfrm>
          <a:off x="1619672" y="2420888"/>
          <a:ext cx="6192688" cy="1656184"/>
        </p:xfrm>
        <a:graphic>
          <a:graphicData uri="http://schemas.openxmlformats.org/drawingml/2006/table">
            <a:tbl>
              <a:tblPr firstRow="1" firstCol="1" bandRow="1"/>
              <a:tblGrid>
                <a:gridCol w="1914787"/>
                <a:gridCol w="2190851"/>
                <a:gridCol w="2087050"/>
              </a:tblGrid>
              <a:tr h="5284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Cobertura de PAEFI/CREAS nos Municípios de Pequeno Porte I - 2015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0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 Peq. Porte I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Municípios Peq. Porte I com CREAS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Percentual de cobertura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6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619672" y="4113631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Coordenação Geral de Serviços Especializados a Famílias e Indivíduos - DPSE/SNAS/MDS. Março/2015</a:t>
            </a:r>
          </a:p>
        </p:txBody>
      </p:sp>
    </p:spTree>
    <p:extLst>
      <p:ext uri="{BB962C8B-B14F-4D97-AF65-F5344CB8AC3E}">
        <p14:creationId xmlns:p14="http://schemas.microsoft.com/office/powerpoint/2010/main" val="1895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571" y="795052"/>
            <a:ext cx="8229600" cy="1143000"/>
          </a:xfrm>
        </p:spPr>
        <p:txBody>
          <a:bodyPr/>
          <a:lstStyle/>
          <a:p>
            <a:pPr algn="just"/>
            <a:r>
              <a:rPr lang="pt-BR" sz="1600" dirty="0"/>
              <a:t> </a:t>
            </a:r>
            <a:br>
              <a:rPr lang="pt-BR" sz="1600" dirty="0"/>
            </a:br>
            <a:r>
              <a:rPr lang="pt-BR" sz="1600" b="1" dirty="0"/>
              <a:t>Meta 5 - </a:t>
            </a:r>
            <a:r>
              <a:rPr lang="pt-BR" sz="1600" dirty="0"/>
              <a:t>Pactuar na Comissão Intergestores Bipartite - CIB o desenho da regionalização do PAEFI, executados no âmbito dos CREAS, conforme parâmetros pactuados na CIT e deliberados pelo CNAS</a:t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4" name="Retângulo 3"/>
          <p:cNvSpPr/>
          <p:nvPr/>
        </p:nvSpPr>
        <p:spPr>
          <a:xfrm>
            <a:off x="472911" y="2926251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Meta 7 - </a:t>
            </a:r>
            <a:r>
              <a:rPr lang="pt-BR" sz="1600" dirty="0"/>
              <a:t>Pactuar na CIB o desenho da regionalização do Serviço de Acolhimento Institucional e Familiar para Crianças e Adolescentes, conforme parâmetros pactuados na CIT e deliberados pelo CNAS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8226" y="3789040"/>
            <a:ext cx="8115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Meta 8 -</a:t>
            </a:r>
            <a:r>
              <a:rPr lang="pt-BR" sz="1600" dirty="0"/>
              <a:t> Cofinanciar os serviços regionais de média e alta complexidade conforme pactuação na CIT e deliberação do CNAS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3548" y="458112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i="1" dirty="0"/>
              <a:t>A análise das metas </a:t>
            </a:r>
            <a:r>
              <a:rPr lang="pt-BR" b="1" i="1" dirty="0" smtClean="0"/>
              <a:t>5 </a:t>
            </a:r>
            <a:r>
              <a:rPr lang="pt-BR" b="1" i="1" dirty="0"/>
              <a:t>a 8 se dará mediante apresentação do plano de regionalização dos serviços e aprovação do mesmo na CIB. O prazo para envio ao MDS foi ampliado até 31 de julho de 2015.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77720" y="19168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/>
              <a:t>Meta 6 - </a:t>
            </a:r>
            <a:r>
              <a:rPr lang="pt-BR" sz="1600" dirty="0"/>
              <a:t>Atingir até 2015 cobertura de 0,5 vagas de acolhimento de crianças e adolescentes por mil crianças nas microrregiões definidas pelo Instituto Brasileiro de Geografia e Estatística - IBGE, assegurando cobertura para as populações dos Municípios abaixo de 50 mil habitantes</a:t>
            </a:r>
          </a:p>
        </p:txBody>
      </p:sp>
    </p:spTree>
    <p:extLst>
      <p:ext uri="{BB962C8B-B14F-4D97-AF65-F5344CB8AC3E}">
        <p14:creationId xmlns:p14="http://schemas.microsoft.com/office/powerpoint/2010/main" val="3437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PRIORIDADE </a:t>
            </a:r>
            <a:r>
              <a:rPr lang="pt-BR" b="1" dirty="0"/>
              <a:t>III - apoio técnico aos Municípios na estruturação e implantação de seus Sistemas Municipais de Assistência Social, na gestão do Cadastro Único para Programas Sociais do Governo Federal - CadÚnico e do Programa Bolsa Família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1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pt-BR" sz="1800" b="1" dirty="0"/>
              <a:t>Meta 9 -</a:t>
            </a:r>
            <a:r>
              <a:rPr lang="pt-BR" sz="1800" dirty="0"/>
              <a:t> Apresentar na CIB plano anual de apoio técnico aos Municípios para o alcance das metas do Pacto de Aprimoramento do SUAS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b="1" dirty="0" smtClean="0"/>
              <a:t> </a:t>
            </a:r>
          </a:p>
          <a:p>
            <a:pPr marL="0" indent="0">
              <a:buNone/>
            </a:pPr>
            <a:r>
              <a:rPr lang="pt-BR" sz="1800" b="1" dirty="0" smtClean="0"/>
              <a:t>O </a:t>
            </a:r>
            <a:r>
              <a:rPr lang="pt-BR" sz="1800" b="1" dirty="0"/>
              <a:t>planejamento de apoio técnico </a:t>
            </a:r>
            <a:r>
              <a:rPr lang="pt-BR" sz="1800" b="1" dirty="0" smtClean="0"/>
              <a:t>do estado de Minas Gerais aos </a:t>
            </a:r>
            <a:r>
              <a:rPr lang="pt-BR" sz="1800" b="1" dirty="0"/>
              <a:t>municípios foi pactuado na CIB</a:t>
            </a:r>
            <a:r>
              <a:rPr lang="pt-BR" sz="1800" b="1" dirty="0" smtClean="0"/>
              <a:t>;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539156"/>
              </p:ext>
            </p:extLst>
          </p:nvPr>
        </p:nvGraphicFramePr>
        <p:xfrm>
          <a:off x="505273" y="3218860"/>
          <a:ext cx="7344816" cy="1577340"/>
        </p:xfrm>
        <a:graphic>
          <a:graphicData uri="http://schemas.openxmlformats.org/drawingml/2006/table">
            <a:tbl>
              <a:tblPr firstRow="1" firstCol="1" bandRow="1"/>
              <a:tblGrid>
                <a:gridCol w="6000853"/>
                <a:gridCol w="1343963"/>
              </a:tblGrid>
              <a:tr h="581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atividades de assessoramento e apoio técnico aos municípios são planejadas anualmente conforme: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demandas mais incidentes entre os municípios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metas do Pacto de Aprimoramento da Gestão do SUAS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Temas ou prioridades pactuadas na CIB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05273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Censo SUAS 2014 – Gestão Estadual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24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296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2</a:t>
            </a:r>
            <a:endParaRPr lang="pt-BR" sz="36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875771"/>
              </p:ext>
            </p:extLst>
          </p:nvPr>
        </p:nvGraphicFramePr>
        <p:xfrm>
          <a:off x="2411760" y="4221088"/>
          <a:ext cx="482453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254379"/>
                <a:gridCol w="1157889"/>
                <a:gridCol w="1225871"/>
                <a:gridCol w="118639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aos quais a meta se aplica: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15,6%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10,4%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482046" y="5661248"/>
            <a:ext cx="3637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 RMA 2013 e 2014 e DBA (dez/2013 e dez/2014)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054214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pt-BR" sz="1800" b="1" dirty="0"/>
              <a:t>Meta 9 -</a:t>
            </a:r>
            <a:r>
              <a:rPr lang="pt-BR" sz="1800" dirty="0"/>
              <a:t> Apresentar na CIB plano anual de apoio técnico aos Municípios para o alcance das metas do Pacto de Aprimoramento do SUAS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640144"/>
              </p:ext>
            </p:extLst>
          </p:nvPr>
        </p:nvGraphicFramePr>
        <p:xfrm>
          <a:off x="611560" y="2204864"/>
          <a:ext cx="7704856" cy="2839212"/>
        </p:xfrm>
        <a:graphic>
          <a:graphicData uri="http://schemas.openxmlformats.org/drawingml/2006/table">
            <a:tbl>
              <a:tblPr firstRow="1" firstCol="1" bandRow="1"/>
              <a:tblGrid>
                <a:gridCol w="6531518"/>
                <a:gridCol w="1173338"/>
              </a:tblGrid>
              <a:tr h="281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 apoio técnico do Estado aos municípios inclui: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Produção e distribuição de material técnico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Elaboração, pelo Estado, de normativas e instruções operacionais para orientação dos municípios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Capacitações presenciais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Capacitações à distância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Assessoramento técnico de forma presencial no município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Assessoramento técnico à distância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Outras formas</a:t>
                      </a:r>
                      <a:endParaRPr lang="pt-B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8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11560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Fonte: Censo SUAS 2014 – Gestão Estadual</a:t>
            </a: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0605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sz="1600" dirty="0"/>
              <a:t> </a:t>
            </a:r>
            <a:br>
              <a:rPr lang="pt-BR" sz="1600" dirty="0"/>
            </a:br>
            <a:r>
              <a:rPr lang="pt-BR" sz="1600" b="1" dirty="0"/>
              <a:t>Meta 10 -</a:t>
            </a:r>
            <a:r>
              <a:rPr lang="pt-BR" sz="1600" dirty="0"/>
              <a:t> Apoiar 100% dos Municípios para o alcance das metas do Pacto de Aprimoramento do SUAS</a:t>
            </a:r>
            <a:br>
              <a:rPr lang="pt-BR" sz="1600" dirty="0"/>
            </a:br>
            <a:endParaRPr lang="pt-BR" sz="1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56318"/>
              </p:ext>
            </p:extLst>
          </p:nvPr>
        </p:nvGraphicFramePr>
        <p:xfrm>
          <a:off x="611560" y="1484784"/>
          <a:ext cx="7632848" cy="2082669"/>
        </p:xfrm>
        <a:graphic>
          <a:graphicData uri="http://schemas.openxmlformats.org/drawingml/2006/table">
            <a:tbl>
              <a:tblPr firstRow="1" firstCol="1" bandRow="1"/>
              <a:tblGrid>
                <a:gridCol w="4750114"/>
                <a:gridCol w="1468135"/>
                <a:gridCol w="1414599"/>
              </a:tblGrid>
              <a:tr h="5760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receberam visitas técnicas da Secretaria Estadual de AS, segundo os gestores municipais 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pt-BR" sz="16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Receberam visitas técnicas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16,0%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16,2%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Não receberam visitas técnicas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80,5%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83,5%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Não responderam o Censo SUAS 2014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3,5%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0,3%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1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100,0%</a:t>
                      </a:r>
                      <a:endParaRPr lang="pt-BR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100,0%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11560" y="3725150"/>
            <a:ext cx="3410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Censo </a:t>
            </a:r>
            <a:r>
              <a:rPr lang="pt-BR" sz="1200" dirty="0" smtClean="0"/>
              <a:t>SUAS 2013 e </a:t>
            </a:r>
            <a:r>
              <a:rPr lang="pt-BR" sz="1200" dirty="0"/>
              <a:t>2014 – Gestão Municipal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1560" y="4221088"/>
            <a:ext cx="76328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Meta </a:t>
            </a:r>
            <a:r>
              <a:rPr lang="pt-BR" sz="1600" b="1" dirty="0"/>
              <a:t>11 -</a:t>
            </a:r>
            <a:r>
              <a:rPr lang="pt-BR" sz="1600" dirty="0"/>
              <a:t> Participar dos encontros trimestrais com as equipes do Ministério do Desenvolvimento Social- MDS para apoio e assessoramento técnico e </a:t>
            </a:r>
            <a:r>
              <a:rPr lang="pt-BR" sz="1600" dirty="0" smtClean="0"/>
              <a:t>individualizado</a:t>
            </a:r>
          </a:p>
          <a:p>
            <a:endParaRPr lang="pt-BR" sz="1600" dirty="0"/>
          </a:p>
        </p:txBody>
      </p:sp>
      <p:sp>
        <p:nvSpPr>
          <p:cNvPr id="3" name="Retângulo 2"/>
          <p:cNvSpPr/>
          <p:nvPr/>
        </p:nvSpPr>
        <p:spPr>
          <a:xfrm>
            <a:off x="683568" y="486916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estado de Minas Gerais participou de todos os encontros de apoio técnico realizados no ano de 2014. </a:t>
            </a:r>
          </a:p>
        </p:txBody>
      </p:sp>
    </p:spTree>
    <p:extLst>
      <p:ext uri="{BB962C8B-B14F-4D97-AF65-F5344CB8AC3E}">
        <p14:creationId xmlns:p14="http://schemas.microsoft.com/office/powerpoint/2010/main" val="3309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b="1" dirty="0"/>
              <a:t>PRIORIDADE IV - coordenação, gerenciamento, execução e cofinanciamento dos programas de capacitação para gestores, trabalhadores e conselheiros conforme metas específicas, pactuadas na CIT e deliberadas pelo CNAS, para cada Estado e Distrito Federal, cuja meta, no âmbito do Capacita SUAS, é de capacitar 74.124 trabalhadores prioritariamente com vínculo formal, totalizando 111.186 trabalhadores capacitados até 2015</a:t>
            </a:r>
            <a:endParaRPr lang="pt-BR" sz="2800" dirty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607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sz="1800" b="1" dirty="0"/>
              <a:t> 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Meta 12 -</a:t>
            </a:r>
            <a:r>
              <a:rPr lang="pt-BR" sz="1800" dirty="0"/>
              <a:t> Capacitar 74.124 trabalhadores </a:t>
            </a:r>
            <a:r>
              <a:rPr lang="pt-BR" sz="1800" dirty="0" smtClean="0"/>
              <a:t>no âmbito do SUAS, prioritariamente </a:t>
            </a:r>
            <a:r>
              <a:rPr lang="pt-BR" sz="1800" dirty="0"/>
              <a:t>com vínculo formal, totalizando 111.186 trabalhadores </a:t>
            </a:r>
            <a:r>
              <a:rPr lang="pt-BR" sz="1800" dirty="0" smtClean="0"/>
              <a:t>capacitados em todos os estados </a:t>
            </a:r>
            <a:r>
              <a:rPr lang="pt-BR" sz="1800" dirty="0"/>
              <a:t>até 2015</a:t>
            </a:r>
            <a:br>
              <a:rPr lang="pt-BR" sz="1800" dirty="0"/>
            </a:br>
            <a:endParaRPr lang="pt-BR" sz="18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5479"/>
              </p:ext>
            </p:extLst>
          </p:nvPr>
        </p:nvGraphicFramePr>
        <p:xfrm>
          <a:off x="755575" y="2564904"/>
          <a:ext cx="7416826" cy="2151998"/>
        </p:xfrm>
        <a:graphic>
          <a:graphicData uri="http://schemas.openxmlformats.org/drawingml/2006/table">
            <a:tbl>
              <a:tblPr firstRow="1" firstCol="1" bandRow="1"/>
              <a:tblGrid>
                <a:gridCol w="1048845"/>
                <a:gridCol w="1180555"/>
                <a:gridCol w="992393"/>
                <a:gridCol w="1727110"/>
                <a:gridCol w="992393"/>
                <a:gridCol w="1475530"/>
              </a:tblGrid>
              <a:tr h="40730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Atual situação Capacita SUAS – Minas Gerais - 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2015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6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Metas 2012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Status execução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Metas 2013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Status execução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Metas 2014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Status de 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execução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2250</a:t>
                      </a:r>
                      <a:endParaRPr lang="pt-BR" sz="18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2034 executadas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4554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processo de organização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3732</a:t>
                      </a:r>
                      <a:endParaRPr lang="pt-BR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</a:t>
                      </a:r>
                      <a:r>
                        <a:rPr lang="pt-BR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processo de organização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55576" y="472514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Coordenação Geral de Implementação e Acompanhamento da Política de RH do SUAS – DGSUAS/SNAS/MDS</a:t>
            </a:r>
          </a:p>
        </p:txBody>
      </p:sp>
    </p:spTree>
    <p:extLst>
      <p:ext uri="{BB962C8B-B14F-4D97-AF65-F5344CB8AC3E}">
        <p14:creationId xmlns:p14="http://schemas.microsoft.com/office/powerpoint/2010/main" val="6213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PRIORIDADE </a:t>
            </a:r>
            <a:r>
              <a:rPr lang="pt-BR" b="1" dirty="0"/>
              <a:t>V - implantação de sistemática de informação, monitoramento e avaliação dos serviços socioassistenciais, bem como de vigilância de situações de risco e vulnerabilidade no Estado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1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800" b="1" dirty="0"/>
              <a:t>Meta 13 - </a:t>
            </a:r>
            <a:r>
              <a:rPr lang="pt-BR" sz="1800" dirty="0"/>
              <a:t>Implantação de sistemática de informação, monitoramento e avaliação dos serviços socioassistenciais, bem como de vigilância de situações de risco e vulnerabilidade no Estado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29890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pt-BR" sz="1800" b="1" dirty="0"/>
              <a:t>Meta 14 -</a:t>
            </a:r>
            <a:r>
              <a:rPr lang="pt-BR" sz="1800" dirty="0"/>
              <a:t> Realizar, em parceria com o MDS e municípios, diagnóstico </a:t>
            </a:r>
            <a:r>
              <a:rPr lang="pt-BR" sz="1800" dirty="0" err="1"/>
              <a:t>socioterritorial</a:t>
            </a:r>
            <a:r>
              <a:rPr lang="pt-BR" sz="1800" dirty="0"/>
              <a:t> sobre violações de direito e ofertas necessárias 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0969"/>
            <a:ext cx="8229600" cy="26101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Segundo o Censo Suas – Gestão Estadual de 2014 o estado de Minas Gerais possui diagnóstico da incidência das situações de risco e violações de direito existentes no estado.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8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PRIORIDADE VI - definição do processo de transição da municipalização da execução direta estadual de serviços da Proteção Social Básica e dos Serviços de Acolhimento Institucional para Crianças e Adolescentes executados em municípios de grande porte ou metrópoles, contendo metas, responsáveis e prazos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1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t-BR" sz="1800" b="1" dirty="0"/>
              <a:t> 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Meta 15 -</a:t>
            </a:r>
            <a:r>
              <a:rPr lang="pt-BR" sz="1800" dirty="0"/>
              <a:t> Pactuar na CIB o plano de municipalização dos serviços de Proteção Social Básica nos Estados que executam esses serviços diretamente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10901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/>
              <a:t>Segundo o Censo Suas – Gestão Estadual de 2014 o estado de Minas Gerais não executa diretamente serviços de Proteção Social </a:t>
            </a:r>
            <a:r>
              <a:rPr lang="pt-BR" sz="2000" dirty="0" smtClean="0"/>
              <a:t>Básica</a:t>
            </a:r>
            <a:r>
              <a:rPr lang="pt-BR" sz="2000" dirty="0"/>
              <a:t>;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26903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Meta 16 -</a:t>
            </a:r>
            <a:r>
              <a:rPr lang="pt-BR" dirty="0"/>
              <a:t> Pactuar na CIB o plano de municipalização da execução direta dos Serviços de Acolhimento Institucional para Crianças e Adolescentes em municípios de grande porte ou metrópoles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536" y="377995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Segundo o Censo Suas – Gestão Estadual de 2014 o estado de Minas Gerais não executa diretamente Serviços de Acolhimento Institucional para Crianças e Adolescentes em municípios de grande porte ou </a:t>
            </a:r>
            <a:r>
              <a:rPr lang="pt-BR" sz="2000" dirty="0" smtClean="0"/>
              <a:t>metrópoles;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020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1640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/>
              <a:t>PRIORIDADE </a:t>
            </a:r>
            <a:r>
              <a:rPr lang="pt-BR" b="1" dirty="0"/>
              <a:t>VII - cofinanciamento da Proteção Social Básica e da Proteção Social Especial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9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sz="1400" b="1" dirty="0" smtClean="0"/>
              <a:t>META 2 - Acompanhar pelo PAIF as famílias com membros integrantes  do BPC : </a:t>
            </a:r>
            <a:r>
              <a:rPr lang="pt-BR" sz="1400" dirty="0" smtClean="0">
                <a:solidFill>
                  <a:srgbClr val="000000"/>
                </a:solidFill>
              </a:rPr>
              <a:t>Municípios de pequeno porte I - taxa de acompanhamento do BPC igual ou maior que 25%. Demais portes - taxa de acompanhamento do BPC igual ou maior que 10%</a:t>
            </a:r>
            <a:br>
              <a:rPr lang="pt-BR" sz="1400" dirty="0" smtClean="0">
                <a:solidFill>
                  <a:srgbClr val="000000"/>
                </a:solidFill>
              </a:rPr>
            </a:br>
            <a:endParaRPr lang="pt-BR" sz="1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515362" y="1600200"/>
            <a:ext cx="611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fontAlgn="b">
              <a:buNone/>
            </a:pPr>
            <a:r>
              <a:rPr lang="pt-BR" sz="1800" b="1" dirty="0" smtClean="0">
                <a:solidFill>
                  <a:srgbClr val="000000"/>
                </a:solidFill>
              </a:rPr>
              <a:t>Percentual de municípios que atingiram a meta – 2013 e 2014 </a:t>
            </a:r>
            <a:endParaRPr lang="pt-BR" sz="18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616763"/>
              </p:ext>
            </p:extLst>
          </p:nvPr>
        </p:nvGraphicFramePr>
        <p:xfrm>
          <a:off x="395536" y="2060848"/>
          <a:ext cx="80648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0368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pt-BR" sz="1800" b="1" dirty="0"/>
              <a:t>Meta 17 - </a:t>
            </a:r>
            <a:r>
              <a:rPr lang="pt-BR" sz="1800" dirty="0"/>
              <a:t>Instituir sistemática de repasse fundo a fundo em 100% dos Estados até 2015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0367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800" dirty="0" smtClean="0"/>
              <a:t>Tipo de financiamento efetuado pelo estado de Minas Gerais: Fundo-a-Fundo e Convênio</a:t>
            </a:r>
            <a:endParaRPr lang="pt-BR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09153"/>
              </p:ext>
            </p:extLst>
          </p:nvPr>
        </p:nvGraphicFramePr>
        <p:xfrm>
          <a:off x="827584" y="2636912"/>
          <a:ext cx="7488833" cy="1962912"/>
        </p:xfrm>
        <a:graphic>
          <a:graphicData uri="http://schemas.openxmlformats.org/drawingml/2006/table">
            <a:tbl>
              <a:tblPr firstRow="1" firstCol="1" bandRow="1"/>
              <a:tblGrid>
                <a:gridCol w="5504449"/>
                <a:gridCol w="1122629"/>
                <a:gridCol w="861755"/>
              </a:tblGrid>
              <a:tr h="23922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 cofinanciamento realizado é destinado a: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Serviço de Proteção Social Básica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Serviço de Proteção Social Especial de média complexidade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Serviço de Proteção Social Especial de alta complexidade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Benefícios eventuais 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Incentivo financeiro para gestão do Suas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27584" y="4756502"/>
            <a:ext cx="4818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Censo Suas </a:t>
            </a:r>
            <a:r>
              <a:rPr lang="pt-BR" dirty="0" smtClean="0"/>
              <a:t>2013 e 2014 </a:t>
            </a:r>
            <a:r>
              <a:rPr lang="pt-BR" dirty="0"/>
              <a:t>– Gestão Estadual</a:t>
            </a:r>
          </a:p>
        </p:txBody>
      </p:sp>
    </p:spTree>
    <p:extLst>
      <p:ext uri="{BB962C8B-B14F-4D97-AF65-F5344CB8AC3E}">
        <p14:creationId xmlns:p14="http://schemas.microsoft.com/office/powerpoint/2010/main" val="26139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pt-BR" sz="1800" b="1" dirty="0"/>
              <a:t> 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b="1" dirty="0"/>
              <a:t>Meta 18 - </a:t>
            </a:r>
            <a:r>
              <a:rPr lang="pt-BR" sz="1800" dirty="0"/>
              <a:t>Cofinanciar os serviços da proteção social básica e benefícios eventuais; e realizar até o ano de 2014, em conjunto com o Governo Federal, estudo de custos e definir padrões mínimos nacionais que orientem o cofinanciamento dos </a:t>
            </a:r>
            <a:r>
              <a:rPr lang="pt-BR" sz="1800" dirty="0" smtClean="0"/>
              <a:t>serviços</a:t>
            </a:r>
            <a:r>
              <a:rPr lang="pt-BR" sz="1800" dirty="0"/>
              <a:t/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147248" cy="7920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O</a:t>
            </a:r>
            <a:r>
              <a:rPr lang="pt-BR" sz="2000" dirty="0" smtClean="0"/>
              <a:t> </a:t>
            </a:r>
            <a:r>
              <a:rPr lang="pt-BR" sz="2000" dirty="0"/>
              <a:t>estado de Minas Gerais cofinancia os serviços da proteção social básica e benefícios </a:t>
            </a:r>
            <a:r>
              <a:rPr lang="pt-BR" sz="2000" dirty="0" smtClean="0"/>
              <a:t>eventuais;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096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1" dirty="0"/>
              <a:t>PRIORIDADE VIII - apoio ao exercício da participação e do controle social com a meta de garantir em 100% dos conselhos estaduais de assistência social a proporcionalidade entre representantes de usuários, trabalhadores e entidades, na representação da sociedade civil</a:t>
            </a:r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4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/>
          <a:lstStyle/>
          <a:p>
            <a:r>
              <a:rPr lang="pt-BR" sz="1800" b="1" dirty="0"/>
              <a:t>Meta 19 -</a:t>
            </a:r>
            <a:r>
              <a:rPr lang="pt-BR" sz="1800" dirty="0"/>
              <a:t> Proporcionalidade e paridade nos conselhos estaduais de assistência social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6" name="Retângulo 5"/>
          <p:cNvSpPr/>
          <p:nvPr/>
        </p:nvSpPr>
        <p:spPr>
          <a:xfrm>
            <a:off x="648027" y="5007381"/>
            <a:ext cx="341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Censo SUAS </a:t>
            </a:r>
            <a:r>
              <a:rPr lang="pt-BR" sz="1400" dirty="0" smtClean="0"/>
              <a:t>2013 e 2014 </a:t>
            </a:r>
            <a:r>
              <a:rPr lang="pt-BR" sz="1400" dirty="0"/>
              <a:t>– Conselhos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1" y="1978968"/>
            <a:ext cx="7957568" cy="317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9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sz="6600" b="1" dirty="0" smtClean="0">
              <a:hlinkClick r:id="rId2"/>
            </a:endParaRPr>
          </a:p>
          <a:p>
            <a:pPr marL="0" indent="0" algn="ctr">
              <a:buNone/>
            </a:pPr>
            <a:r>
              <a:rPr lang="pt-BR" sz="6600" b="1" dirty="0" smtClean="0"/>
              <a:t>AGRADECIDO!</a:t>
            </a:r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2000" b="1" dirty="0" smtClean="0"/>
              <a:t>José Crus</a:t>
            </a:r>
          </a:p>
          <a:p>
            <a:pPr marL="0" indent="0" algn="ctr">
              <a:buNone/>
            </a:pPr>
            <a:r>
              <a:rPr lang="pt-BR" altLang="pt-BR" sz="2000" i="1" dirty="0">
                <a:cs typeface="Arial" charset="0"/>
              </a:rPr>
              <a:t>Diretor Interino do Departamento de Gestão do SUAS</a:t>
            </a:r>
          </a:p>
          <a:p>
            <a:pPr marL="0" indent="0" algn="ctr">
              <a:buNone/>
            </a:pPr>
            <a:r>
              <a:rPr lang="pt-BR" altLang="pt-BR" sz="2000" i="1" dirty="0">
                <a:cs typeface="Arial" charset="0"/>
              </a:rPr>
              <a:t>Departamento de Gestão do SUAS</a:t>
            </a:r>
          </a:p>
          <a:p>
            <a:pPr marL="0" indent="0" algn="ctr">
              <a:buNone/>
            </a:pPr>
            <a:r>
              <a:rPr lang="pt-BR" altLang="pt-BR" sz="2000" i="1" dirty="0">
                <a:cs typeface="Arial" charset="0"/>
              </a:rPr>
              <a:t>Secretaria Nacional de Assistência </a:t>
            </a:r>
            <a:r>
              <a:rPr lang="pt-BR" altLang="pt-BR" sz="2000" i="1" dirty="0" smtClean="0">
                <a:cs typeface="Arial" charset="0"/>
              </a:rPr>
              <a:t>Social</a:t>
            </a:r>
          </a:p>
          <a:p>
            <a:pPr marL="0" indent="0" algn="ctr">
              <a:buNone/>
            </a:pPr>
            <a:endParaRPr lang="pt-BR" altLang="pt-BR" sz="2000" i="1" dirty="0">
              <a:cs typeface="Arial" charset="0"/>
            </a:endParaRPr>
          </a:p>
          <a:p>
            <a:pPr marL="0" indent="0" algn="ctr">
              <a:buNone/>
            </a:pPr>
            <a:r>
              <a:rPr lang="pt-BR" altLang="pt-BR" sz="2000" b="1" i="1" dirty="0" smtClean="0">
                <a:cs typeface="Arial" charset="0"/>
              </a:rPr>
              <a:t>E-mail: </a:t>
            </a:r>
            <a:r>
              <a:rPr lang="pt-BR" altLang="pt-BR" sz="2000" b="1" i="1" dirty="0" smtClean="0">
                <a:cs typeface="Arial" charset="0"/>
                <a:hlinkClick r:id="rId3"/>
              </a:rPr>
              <a:t>jose.crus@mds.gov.br</a:t>
            </a:r>
            <a:endParaRPr lang="pt-BR" altLang="pt-BR" sz="2000" b="1" i="1" dirty="0" smtClean="0">
              <a:cs typeface="Arial" charset="0"/>
            </a:endParaRPr>
          </a:p>
          <a:p>
            <a:pPr marL="0" indent="0" algn="ctr">
              <a:buNone/>
            </a:pPr>
            <a:endParaRPr lang="pt-BR" altLang="pt-BR" sz="2000" b="1" i="1" dirty="0" smtClean="0">
              <a:cs typeface="Arial" charset="0"/>
            </a:endParaRPr>
          </a:p>
          <a:p>
            <a:pPr marL="0" indent="0" algn="ctr">
              <a:buNone/>
            </a:pPr>
            <a:endParaRPr lang="pt-BR" altLang="pt-B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9"/>
            <a:ext cx="8280921" cy="133229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Meta 3</a:t>
            </a:r>
            <a:endParaRPr lang="pt-BR" sz="36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446912"/>
              </p:ext>
            </p:extLst>
          </p:nvPr>
        </p:nvGraphicFramePr>
        <p:xfrm>
          <a:off x="2339752" y="3717032"/>
          <a:ext cx="4824536" cy="1402080"/>
        </p:xfrm>
        <a:graphic>
          <a:graphicData uri="http://schemas.openxmlformats.org/drawingml/2006/table">
            <a:tbl>
              <a:tblPr firstRow="1" firstCol="1" bandRow="1"/>
              <a:tblGrid>
                <a:gridCol w="1254379"/>
                <a:gridCol w="1157889"/>
                <a:gridCol w="1225871"/>
                <a:gridCol w="1186397"/>
              </a:tblGrid>
              <a:tr h="19050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de municípios que atingiram a meta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de municípios</a:t>
                      </a:r>
                      <a:r>
                        <a:rPr lang="pt-BR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aos quais a meta se aplica: 853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32,9%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237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27,8%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339752" y="5229200"/>
            <a:ext cx="4479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 CadÚnico (dez/2013 e dez2014) e DBA (dez/2013 e dez/2014)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83722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4964</Words>
  <Application>Microsoft Office PowerPoint</Application>
  <PresentationFormat>Apresentação na tela (4:3)</PresentationFormat>
  <Paragraphs>774</Paragraphs>
  <Slides>84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84</vt:i4>
      </vt:variant>
    </vt:vector>
  </HeadingPairs>
  <TitlesOfParts>
    <vt:vector size="85" baseType="lpstr">
      <vt:lpstr>Tema do Office</vt:lpstr>
      <vt:lpstr>Pacto de Aprimoramento do SUAS   Encontro com Gestores Municipais de Minas Gerais</vt:lpstr>
      <vt:lpstr>A NOB-SUAS 2012 e o Pacto de Aprimoramento do SUAS nos Municípios</vt:lpstr>
      <vt:lpstr>Apresentação do PowerPoint</vt:lpstr>
      <vt:lpstr>Apresentação do PowerPoint</vt:lpstr>
      <vt:lpstr>Meta 1</vt:lpstr>
      <vt:lpstr>META 1 - Acompanhar pelo PAIF, as famílias  com até ½ salário registradas no Cadastro Único: Municípios de pequeno porte I - taxa de acompanhamento do PAIF igual ou maior que 15%. Demais portes - taxa de acompanhamento do PAIF igual ou maior que 10% </vt:lpstr>
      <vt:lpstr>Meta 2</vt:lpstr>
      <vt:lpstr>META 2 - Acompanhar pelo PAIF as famílias com membros integrantes  do BPC : Municípios de pequeno porte I - taxa de acompanhamento do BPC igual ou maior que 25%. Demais portes - taxa de acompanhamento do BPC igual ou maior que 10% </vt:lpstr>
      <vt:lpstr>Meta 3</vt:lpstr>
      <vt:lpstr>META 3 - Cadastrar as famílias com beneficiários do BPC no CadÚnico : 70% para municípios de pequeno porte I e II; 60% para municípios de médio e grande porte; 50% para metrópoles.  </vt:lpstr>
      <vt:lpstr>Meta 4</vt:lpstr>
      <vt:lpstr>META 4 - Acompanhar pelo PAIF as famílias beneficiárias do PBF :Municípios de pequeno porte I - taxa de acompanhamento do PBF igual ou maior que 15%. Demais portes - taxa de acompanhamento do PAIF igual ou maior que 10%. </vt:lpstr>
      <vt:lpstr>Meta 5</vt:lpstr>
      <vt:lpstr>Meta 6</vt:lpstr>
      <vt:lpstr>META 6 -  Atingir o percentual de 50% de inclusão do público prioritário no Serviço de Convivência e Fortalecimento de Vínculos. </vt:lpstr>
      <vt:lpstr>Meta 7</vt:lpstr>
      <vt:lpstr>META 7 - Ampliar a cobertura da Proteção Social Básica nos municípios de grande porte e metrópoles : Referenciar aos CRAS 100% das famílias constante no CadÚnico com meio salário mínimo ou 20% (vinte por cento) dos domicílios do município. </vt:lpstr>
      <vt:lpstr>Meta 8</vt:lpstr>
      <vt:lpstr>META 8 - Adesão de 100% dos municípios ao Programa BPC na Escola</vt:lpstr>
      <vt:lpstr>Apresentação do PowerPoint</vt:lpstr>
      <vt:lpstr>Meta 9 </vt:lpstr>
      <vt:lpstr>META 9 - Ampliar a cobertura do PAEFI nos municípios com mais de 20.000 habitantes: Implantar 1 CREAS em municípios entre 20 e 200 mil habitantes;  Implantar 1 CREAS para cada conjunto de 200.000  habitantes para os municípios acima de 200 mil habitantes. </vt:lpstr>
      <vt:lpstr>Meta 10 </vt:lpstr>
      <vt:lpstr>Meta 10: 70% de cadastros até o fim de 2016 nos municípios com alta incidência que aderiram ao cofinancimento das ações estratégicas do PETI/2013; 70% de cadastros até o fim de 2017 nos municípios com alta incidência que aderiram ao cofinancimento das ações estratégicas do PETI/2014; 50% de identificação e cadastramento das famílias com a presença de trabalho infantil para os demais municípios.</vt:lpstr>
      <vt:lpstr>Meta 11 </vt:lpstr>
      <vt:lpstr>Meta 11: Cadastrar população em situação de rua: 70% de identificação e cadastramento no CadÚnico das pessoas em situação de rua em acompanhamento pelo PAEFI</vt:lpstr>
      <vt:lpstr>Meta 12 </vt:lpstr>
      <vt:lpstr>Meta 12 -  Atender a população de rua: 100% dos serviços para população em situação de rua - Serviço Especializado para População em Situação de Rua, Serviço de Abordagem Social e Serviço de Acolhimento para pessoa em situação de rua - nos municípios com mais de 100.000 habitantes e de regiões </vt:lpstr>
      <vt:lpstr>Meta 13 </vt:lpstr>
      <vt:lpstr>Meta 13: Acompanhar pelo PAEFI as famílias com crianças e adolescentes em serviço de acolhimento: Atingir taxa de acompanhamento pelo PAEFI de 60% das famílias com crianças e adolescentes em serviço de acolhimento </vt:lpstr>
      <vt:lpstr>Meta 14</vt:lpstr>
      <vt:lpstr>Meta 15 </vt:lpstr>
      <vt:lpstr>META 15: Realizar em 100% dos CREAS o acompanhamento de famílias com presença de violação de direitos em decorrência do uso de substâncias psicoativas. </vt:lpstr>
      <vt:lpstr>Meta 16 </vt:lpstr>
      <vt:lpstr>META 16: Implantar Unidades de Acolhimento  (residência inclusiva)  para  pessoas com deficiência em situação de dependência com rompimento de vínculos familiares: Implantar 100% das unidades de acolhimento (residência inclusiva) para  pessoas com deficiência em situação de dependência com rompimento de vínculos familiares, conforme pactuado na CIT e deliberado pelo CNAS</vt:lpstr>
      <vt:lpstr>Apresentação do PowerPoint</vt:lpstr>
      <vt:lpstr>Meta 17 </vt:lpstr>
      <vt:lpstr>META 17 - Desprecarizar os vínculos trabalhistas no SUAS : Atingir  o percentual mínimo 60% de trabalhadores do SUAS de nível superior e médio com vínculo de servidor estatutário ou empregado público. </vt:lpstr>
      <vt:lpstr>Meta 18 </vt:lpstr>
      <vt:lpstr>Meta 18</vt:lpstr>
      <vt:lpstr>META 18 - Estruturar as SMAS com formalização de áreas essenciais: municípios de pequeno I e II e médio porte: formalização das áreas: PSB, PSE e Gestão do SUAS (Vigilância Socioassistencial);  municípios de grande porte e metrópole: formalização das áreas: PSB, PSE, Gestão Financeira e Orçamentária, Gestão de Benefícios Assistenciais e Transferência de Renda, Gestão do SUAS (Gestão do Trabalho,  Regulação do SUAS e Vigilância Socioassistencial). </vt:lpstr>
      <vt:lpstr>Meta 19</vt:lpstr>
      <vt:lpstr>META 19 -  Adequar a legislação Municipal à legislação do SUAS : 100% dos municípios com Lei que regulamenta a Assistência Social e o SUAS atualizada. </vt:lpstr>
      <vt:lpstr>Apresentação do PowerPoint</vt:lpstr>
      <vt:lpstr>Meta 20</vt:lpstr>
      <vt:lpstr>META 20 : Atingir 100% dos Conselhos Municipais de Assistência Social com  representantes de usuários e dos trabalhadores do SUAS na representação da sociedade civil </vt:lpstr>
      <vt:lpstr>Meta 21</vt:lpstr>
      <vt:lpstr>META 21: Atingir 100% dos Conselhos Municipais de Assistência Social como instância de controle social do PBF</vt:lpstr>
      <vt:lpstr>RI do Pacto de Aprimoramento do SUAS – Gestão Municipal </vt:lpstr>
      <vt:lpstr>Apresentação do PowerPoint</vt:lpstr>
      <vt:lpstr>Apresentação do PowerPoint</vt:lpstr>
      <vt:lpstr>... O acompanhamento da Meta com o histórico dos anos de vigência do Pacto </vt:lpstr>
      <vt:lpstr>http://aplicacoes.mds.gov.br/sagi/portal/ </vt:lpstr>
      <vt:lpstr>http://aplicacoes.mds.gov.br/sagi/RIv3/geral/index.php#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Meta 1 - Instituição na estrutura do órgão gestor de assistência social, áreas constituídas como subdivisões administrativas da Proteção Social Básica, Proteção Social Especial, Gestão do Fundo Estadual de Assistência Social e Gestão do SUAS com competência de Gestão do  Trabalho e Vigilância Socioassistencial </vt:lpstr>
      <vt:lpstr>Meta 2 - Quadro de pessoal efetivo correspondente às funções de gestão no órgão e em suas unidades administrativas descentralizadas se houver, assim como as equipes de referência das unidades públicas </vt:lpstr>
      <vt:lpstr>Meta 2 - Quadro de pessoal efetivo correspondente às funções de gestão no órgão e em suas unidades administrativas descentralizadas se houver, assim como as equipes de referência das unidades públicas </vt:lpstr>
      <vt:lpstr>Apresentação do PowerPoint</vt:lpstr>
      <vt:lpstr>Meta 3 - Implantar ou ampliar os Centros de Referência Especializados de Assistência Social - CREAS regionais até 2015 conforme pactuação na CIT e deliberado pelo CNAS </vt:lpstr>
      <vt:lpstr>Meta 4 - Garantir a cobertura de PAEFI/CREAS nos Municípios de Pequeno Porte I com unidades Municipais </vt:lpstr>
      <vt:lpstr>  Meta 5 - Pactuar na Comissão Intergestores Bipartite - CIB o desenho da regionalização do PAEFI, executados no âmbito dos CREAS, conforme parâmetros pactuados na CIT e deliberados pelo CNAS </vt:lpstr>
      <vt:lpstr>Apresentação do PowerPoint</vt:lpstr>
      <vt:lpstr>Meta 9 - Apresentar na CIB plano anual de apoio técnico aos Municípios para o alcance das metas do Pacto de Aprimoramento do SUAS </vt:lpstr>
      <vt:lpstr>Meta 9 - Apresentar na CIB plano anual de apoio técnico aos Municípios para o alcance das metas do Pacto de Aprimoramento do SUAS</vt:lpstr>
      <vt:lpstr>  Meta 10 - Apoiar 100% dos Municípios para o alcance das metas do Pacto de Aprimoramento do SUAS </vt:lpstr>
      <vt:lpstr>Apresentação do PowerPoint</vt:lpstr>
      <vt:lpstr>  Meta 12 - Capacitar 74.124 trabalhadores no âmbito do SUAS, prioritariamente com vínculo formal, totalizando 111.186 trabalhadores capacitados em todos os estados até 2015 </vt:lpstr>
      <vt:lpstr>Apresentação do PowerPoint</vt:lpstr>
      <vt:lpstr>Meta 13 - Implantação de sistemática de informação, monitoramento e avaliação dos serviços socioassistenciais, bem como de vigilância de situações de risco e vulnerabilidade no Estado </vt:lpstr>
      <vt:lpstr>Meta 14 - Realizar, em parceria com o MDS e municípios, diagnóstico socioterritorial sobre violações de direito e ofertas necessárias  </vt:lpstr>
      <vt:lpstr>Apresentação do PowerPoint</vt:lpstr>
      <vt:lpstr>  Meta 15 - Pactuar na CIB o plano de municipalização dos serviços de Proteção Social Básica nos Estados que executam esses serviços diretamente </vt:lpstr>
      <vt:lpstr>Apresentação do PowerPoint</vt:lpstr>
      <vt:lpstr>Meta 17 - Instituir sistemática de repasse fundo a fundo em 100% dos Estados até 2015 </vt:lpstr>
      <vt:lpstr>  Meta 18 - Cofinanciar os serviços da proteção social básica e benefícios eventuais; e realizar até o ano de 2014, em conjunto com o Governo Federal, estudo de custos e definir padrões mínimos nacionais que orientem o cofinanciamento dos serviços </vt:lpstr>
      <vt:lpstr>Apresentação do PowerPoint</vt:lpstr>
      <vt:lpstr>Meta 19 - Proporcionalidade e paridade nos conselhos estaduais de assistência social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de Souza</dc:creator>
  <cp:lastModifiedBy>cit</cp:lastModifiedBy>
  <cp:revision>43</cp:revision>
  <dcterms:created xsi:type="dcterms:W3CDTF">2015-06-10T14:32:26Z</dcterms:created>
  <dcterms:modified xsi:type="dcterms:W3CDTF">2015-06-11T19:36:23Z</dcterms:modified>
</cp:coreProperties>
</file>